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3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4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6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7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54" r:id="rId2"/>
    <p:sldId id="489" r:id="rId3"/>
    <p:sldId id="546" r:id="rId4"/>
    <p:sldId id="557" r:id="rId5"/>
    <p:sldId id="558" r:id="rId6"/>
    <p:sldId id="552" r:id="rId7"/>
    <p:sldId id="492" r:id="rId8"/>
    <p:sldId id="553" r:id="rId9"/>
    <p:sldId id="415" r:id="rId10"/>
    <p:sldId id="516" r:id="rId11"/>
    <p:sldId id="515" r:id="rId12"/>
    <p:sldId id="548" r:id="rId13"/>
    <p:sldId id="497" r:id="rId14"/>
    <p:sldId id="556" r:id="rId15"/>
    <p:sldId id="550" r:id="rId16"/>
    <p:sldId id="554" r:id="rId17"/>
    <p:sldId id="555" r:id="rId18"/>
    <p:sldId id="551" r:id="rId19"/>
    <p:sldId id="468" r:id="rId20"/>
  </p:sldIdLst>
  <p:sldSz cx="9144000" cy="6858000" type="screen4x3"/>
  <p:notesSz cx="7315200" cy="96012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2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pos="217">
          <p15:clr>
            <a:srgbClr val="A4A3A4"/>
          </p15:clr>
        </p15:guide>
        <p15:guide id="4" pos="5568">
          <p15:clr>
            <a:srgbClr val="A4A3A4"/>
          </p15:clr>
        </p15:guide>
        <p15:guide id="5" pos="14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841"/>
    <a:srgbClr val="0B1929"/>
    <a:srgbClr val="0C2741"/>
    <a:srgbClr val="FFC700"/>
    <a:srgbClr val="0000FF"/>
    <a:srgbClr val="CC00B8"/>
    <a:srgbClr val="FF006F"/>
    <a:srgbClr val="800000"/>
    <a:srgbClr val="710505"/>
    <a:srgbClr val="2F0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94541" autoAdjust="0"/>
  </p:normalViewPr>
  <p:slideViewPr>
    <p:cSldViewPr showGuides="1">
      <p:cViewPr varScale="1">
        <p:scale>
          <a:sx n="149" d="100"/>
          <a:sy n="149" d="100"/>
        </p:scale>
        <p:origin x="1944" y="114"/>
      </p:cViewPr>
      <p:guideLst>
        <p:guide orient="horz" pos="672"/>
        <p:guide orient="horz" pos="3936"/>
        <p:guide pos="217"/>
        <p:guide pos="5568"/>
        <p:guide pos="14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78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AE640D-8D32-4DFD-8A3F-13738B220A2A}" type="doc">
      <dgm:prSet loTypeId="urn:microsoft.com/office/officeart/2005/8/layout/hChevron3" loCatId="process" qsTypeId="urn:microsoft.com/office/officeart/2005/8/quickstyle/simple1" qsCatId="simple" csTypeId="urn:microsoft.com/office/officeart/2005/8/colors/accent4_2" csCatId="accent4" phldr="1"/>
      <dgm:spPr/>
    </dgm:pt>
    <dgm:pt modelId="{DB7711EF-8CA0-4738-94D8-9224DA2C276E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Process Development</a:t>
          </a:r>
        </a:p>
      </dgm:t>
    </dgm:pt>
    <dgm:pt modelId="{DC19BBC4-203D-4388-AAF3-4F6565977180}" type="parTrans" cxnId="{1382B209-C8A0-4C80-A235-268EF9BCAB6F}">
      <dgm:prSet/>
      <dgm:spPr/>
      <dgm:t>
        <a:bodyPr/>
        <a:lstStyle/>
        <a:p>
          <a:endParaRPr lang="en-US" b="1"/>
        </a:p>
      </dgm:t>
    </dgm:pt>
    <dgm:pt modelId="{623753B0-3B1A-43EB-BE3B-C441A6A53E10}" type="sibTrans" cxnId="{1382B209-C8A0-4C80-A235-268EF9BCAB6F}">
      <dgm:prSet/>
      <dgm:spPr/>
      <dgm:t>
        <a:bodyPr/>
        <a:lstStyle/>
        <a:p>
          <a:endParaRPr lang="en-US" b="1"/>
        </a:p>
      </dgm:t>
    </dgm:pt>
    <dgm:pt modelId="{20441E15-1B88-4019-B137-92F5B3CEC64C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Field Collections</a:t>
          </a:r>
        </a:p>
      </dgm:t>
    </dgm:pt>
    <dgm:pt modelId="{D4CE113A-C6C2-4A5E-B35C-0050FEBF5625}" type="parTrans" cxnId="{6807FE67-A4DF-4B6A-ABF0-7932CE7FBEAF}">
      <dgm:prSet/>
      <dgm:spPr/>
      <dgm:t>
        <a:bodyPr/>
        <a:lstStyle/>
        <a:p>
          <a:endParaRPr lang="en-US" b="1"/>
        </a:p>
      </dgm:t>
    </dgm:pt>
    <dgm:pt modelId="{7CBBB249-9686-4031-AECA-5B1BE06FB8E2}" type="sibTrans" cxnId="{6807FE67-A4DF-4B6A-ABF0-7932CE7FBEAF}">
      <dgm:prSet/>
      <dgm:spPr/>
      <dgm:t>
        <a:bodyPr/>
        <a:lstStyle/>
        <a:p>
          <a:endParaRPr lang="en-US" b="1"/>
        </a:p>
      </dgm:t>
    </dgm:pt>
    <dgm:pt modelId="{DAC70D76-A6C6-4D01-B93A-EAFDBA2C4A8C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Processing</a:t>
          </a:r>
        </a:p>
      </dgm:t>
    </dgm:pt>
    <dgm:pt modelId="{BC872D8D-7697-4A8A-8E38-26BA4B358ADD}" type="parTrans" cxnId="{1AD73DDE-C0BF-46E7-9F08-0B821E622B03}">
      <dgm:prSet/>
      <dgm:spPr/>
      <dgm:t>
        <a:bodyPr/>
        <a:lstStyle/>
        <a:p>
          <a:endParaRPr lang="en-US" b="1"/>
        </a:p>
      </dgm:t>
    </dgm:pt>
    <dgm:pt modelId="{A84D7AAA-2908-4687-A8AF-40B91350B290}" type="sibTrans" cxnId="{1AD73DDE-C0BF-46E7-9F08-0B821E622B03}">
      <dgm:prSet/>
      <dgm:spPr/>
      <dgm:t>
        <a:bodyPr/>
        <a:lstStyle/>
        <a:p>
          <a:endParaRPr lang="en-US" b="1"/>
        </a:p>
      </dgm:t>
    </dgm:pt>
    <dgm:pt modelId="{E0E919AA-5E13-47F9-8B62-168A51189057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Prioritization</a:t>
          </a:r>
        </a:p>
      </dgm:t>
    </dgm:pt>
    <dgm:pt modelId="{0AAAB45F-7116-4446-9C32-AB53872BFCA9}" type="parTrans" cxnId="{7493F54F-4A8D-4216-B5A8-3249B94066EF}">
      <dgm:prSet/>
      <dgm:spPr/>
      <dgm:t>
        <a:bodyPr/>
        <a:lstStyle/>
        <a:p>
          <a:endParaRPr lang="en-US" b="1"/>
        </a:p>
      </dgm:t>
    </dgm:pt>
    <dgm:pt modelId="{F72A6946-2702-470F-A530-A5A9532A1B31}" type="sibTrans" cxnId="{7493F54F-4A8D-4216-B5A8-3249B94066EF}">
      <dgm:prSet/>
      <dgm:spPr/>
      <dgm:t>
        <a:bodyPr/>
        <a:lstStyle/>
        <a:p>
          <a:endParaRPr lang="en-US" b="1"/>
        </a:p>
      </dgm:t>
    </dgm:pt>
    <dgm:pt modelId="{1AA6654A-3586-4075-A274-72F2AEB91877}">
      <dgm:prSet phldrT="[Text]" custT="1"/>
      <dgm:spPr>
        <a:solidFill>
          <a:srgbClr val="00B05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4006" tIns="29337" rIns="14669" bIns="29337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prstClr val="white"/>
              </a:solidFill>
              <a:latin typeface="Franklin Gothic Book"/>
              <a:ea typeface="+mn-ea"/>
              <a:cs typeface="+mn-cs"/>
            </a:rPr>
            <a:t>Project Development</a:t>
          </a:r>
        </a:p>
      </dgm:t>
    </dgm:pt>
    <dgm:pt modelId="{E6F92F3F-9AC6-423A-ADAA-502751EBEE7F}" type="parTrans" cxnId="{B0C06C6D-CDE5-414B-92BD-DACBD45CB4D5}">
      <dgm:prSet/>
      <dgm:spPr/>
      <dgm:t>
        <a:bodyPr/>
        <a:lstStyle/>
        <a:p>
          <a:endParaRPr lang="en-US" b="1"/>
        </a:p>
      </dgm:t>
    </dgm:pt>
    <dgm:pt modelId="{B29537DC-055A-4002-8527-313EA4F473C3}" type="sibTrans" cxnId="{B0C06C6D-CDE5-414B-92BD-DACBD45CB4D5}">
      <dgm:prSet/>
      <dgm:spPr/>
      <dgm:t>
        <a:bodyPr/>
        <a:lstStyle/>
        <a:p>
          <a:endParaRPr lang="en-US" b="1"/>
        </a:p>
      </dgm:t>
    </dgm:pt>
    <dgm:pt modelId="{AFCB6349-9BAC-4DB9-A34E-A01CAD91C917}">
      <dgm:prSet phldrT="[Text]" custT="1"/>
      <dgm:spPr>
        <a:solidFill>
          <a:srgbClr val="00B05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4006" tIns="29337" rIns="14669" bIns="29337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prstClr val="white"/>
              </a:solidFill>
              <a:latin typeface="Franklin Gothic Book"/>
              <a:ea typeface="+mn-ea"/>
              <a:cs typeface="+mn-cs"/>
            </a:rPr>
            <a:t>Stakeholder Engagement</a:t>
          </a:r>
        </a:p>
      </dgm:t>
    </dgm:pt>
    <dgm:pt modelId="{0C08D139-8BB1-4B53-B083-919BAA202857}" type="parTrans" cxnId="{4E272C7F-D8BA-41E2-8FC4-31F8A625900D}">
      <dgm:prSet/>
      <dgm:spPr/>
      <dgm:t>
        <a:bodyPr/>
        <a:lstStyle/>
        <a:p>
          <a:endParaRPr lang="en-US" b="1"/>
        </a:p>
      </dgm:t>
    </dgm:pt>
    <dgm:pt modelId="{017B064C-EE76-4CD1-B5A3-0AB848F3F1FA}" type="sibTrans" cxnId="{4E272C7F-D8BA-41E2-8FC4-31F8A625900D}">
      <dgm:prSet/>
      <dgm:spPr/>
      <dgm:t>
        <a:bodyPr/>
        <a:lstStyle/>
        <a:p>
          <a:endParaRPr lang="en-US" b="1"/>
        </a:p>
      </dgm:t>
    </dgm:pt>
    <dgm:pt modelId="{926205F9-22EE-4554-BDA3-5EEE8C8AF5CB}">
      <dgm:prSet phldrT="[Text]" custT="1"/>
      <dgm:spPr>
        <a:gradFill flip="none" rotWithShape="1">
          <a:gsLst>
            <a:gs pos="22000">
              <a:srgbClr val="00B050"/>
            </a:gs>
            <a:gs pos="100000">
              <a:srgbClr val="0070C0"/>
            </a:gs>
          </a:gsLst>
          <a:lin ang="0" scaled="0"/>
          <a:tileRect/>
        </a:gra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4006" tIns="29337" rIns="14669" bIns="29337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prstClr val="white"/>
              </a:solidFill>
              <a:latin typeface="Franklin Gothic Book"/>
              <a:ea typeface="+mn-ea"/>
              <a:cs typeface="+mn-cs"/>
            </a:rPr>
            <a:t>Transition Plan Integration</a:t>
          </a:r>
        </a:p>
      </dgm:t>
    </dgm:pt>
    <dgm:pt modelId="{3F87C0F2-0532-4EFB-9ED9-9F2F810C81CE}" type="parTrans" cxnId="{75AA635E-A9DB-4AD4-81AD-E63F3DF1369B}">
      <dgm:prSet/>
      <dgm:spPr/>
      <dgm:t>
        <a:bodyPr/>
        <a:lstStyle/>
        <a:p>
          <a:endParaRPr lang="en-US" b="1"/>
        </a:p>
      </dgm:t>
    </dgm:pt>
    <dgm:pt modelId="{CA678FB0-5C03-4F2E-A484-A818C41E0D40}" type="sibTrans" cxnId="{75AA635E-A9DB-4AD4-81AD-E63F3DF1369B}">
      <dgm:prSet/>
      <dgm:spPr/>
      <dgm:t>
        <a:bodyPr/>
        <a:lstStyle/>
        <a:p>
          <a:endParaRPr lang="en-US" b="1"/>
        </a:p>
      </dgm:t>
    </dgm:pt>
    <dgm:pt modelId="{CAAAFE86-ECBA-4028-83F1-ED5553E6E0CE}">
      <dgm:prSet phldrT="[Text]" custT="1"/>
      <dgm:spPr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4006" tIns="29337" rIns="14669" bIns="29337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prstClr val="white"/>
              </a:solidFill>
              <a:latin typeface="Franklin Gothic Book"/>
              <a:ea typeface="+mn-ea"/>
              <a:cs typeface="+mn-cs"/>
            </a:rPr>
            <a:t>TCAP</a:t>
          </a:r>
        </a:p>
      </dgm:t>
    </dgm:pt>
    <dgm:pt modelId="{A9E49E1F-2E16-461D-9F35-FFB16B4C79FE}" type="parTrans" cxnId="{D15CFC4B-B3E8-4AC8-B061-B9EFF470FE12}">
      <dgm:prSet/>
      <dgm:spPr/>
      <dgm:t>
        <a:bodyPr/>
        <a:lstStyle/>
        <a:p>
          <a:endParaRPr lang="en-US"/>
        </a:p>
      </dgm:t>
    </dgm:pt>
    <dgm:pt modelId="{761B78E1-7E87-4F69-AE1E-A58E82A1C0DE}" type="sibTrans" cxnId="{D15CFC4B-B3E8-4AC8-B061-B9EFF470FE12}">
      <dgm:prSet/>
      <dgm:spPr/>
      <dgm:t>
        <a:bodyPr/>
        <a:lstStyle/>
        <a:p>
          <a:endParaRPr lang="en-US"/>
        </a:p>
      </dgm:t>
    </dgm:pt>
    <dgm:pt modelId="{E9F33EDF-4883-460A-A19F-91CEED270A06}" type="pres">
      <dgm:prSet presAssocID="{2BAE640D-8D32-4DFD-8A3F-13738B220A2A}" presName="Name0" presStyleCnt="0">
        <dgm:presLayoutVars>
          <dgm:dir/>
          <dgm:resizeHandles val="exact"/>
        </dgm:presLayoutVars>
      </dgm:prSet>
      <dgm:spPr/>
    </dgm:pt>
    <dgm:pt modelId="{D3B25333-980A-40FC-B4B2-DB61C73323EC}" type="pres">
      <dgm:prSet presAssocID="{DB7711EF-8CA0-4738-94D8-9224DA2C276E}" presName="parTxOnly" presStyleLbl="node1" presStyleIdx="0" presStyleCnt="8">
        <dgm:presLayoutVars>
          <dgm:bulletEnabled val="1"/>
        </dgm:presLayoutVars>
      </dgm:prSet>
      <dgm:spPr/>
    </dgm:pt>
    <dgm:pt modelId="{D0296365-9046-4566-AB57-1A2AB3E2A58A}" type="pres">
      <dgm:prSet presAssocID="{623753B0-3B1A-43EB-BE3B-C441A6A53E10}" presName="parSpace" presStyleCnt="0"/>
      <dgm:spPr/>
    </dgm:pt>
    <dgm:pt modelId="{33469E0E-31EA-4536-B1BD-C99B55E1EE26}" type="pres">
      <dgm:prSet presAssocID="{20441E15-1B88-4019-B137-92F5B3CEC64C}" presName="parTxOnly" presStyleLbl="node1" presStyleIdx="1" presStyleCnt="8">
        <dgm:presLayoutVars>
          <dgm:bulletEnabled val="1"/>
        </dgm:presLayoutVars>
      </dgm:prSet>
      <dgm:spPr/>
    </dgm:pt>
    <dgm:pt modelId="{CBBE0E89-B94F-4257-AEEB-5A77C976A95A}" type="pres">
      <dgm:prSet presAssocID="{7CBBB249-9686-4031-AECA-5B1BE06FB8E2}" presName="parSpace" presStyleCnt="0"/>
      <dgm:spPr/>
    </dgm:pt>
    <dgm:pt modelId="{F8E17428-53FC-4C0A-AC52-60C6D1905A2B}" type="pres">
      <dgm:prSet presAssocID="{DAC70D76-A6C6-4D01-B93A-EAFDBA2C4A8C}" presName="parTxOnly" presStyleLbl="node1" presStyleIdx="2" presStyleCnt="8">
        <dgm:presLayoutVars>
          <dgm:bulletEnabled val="1"/>
        </dgm:presLayoutVars>
      </dgm:prSet>
      <dgm:spPr/>
    </dgm:pt>
    <dgm:pt modelId="{245925A6-5D10-4676-B099-B111D03DA5FC}" type="pres">
      <dgm:prSet presAssocID="{A84D7AAA-2908-4687-A8AF-40B91350B290}" presName="parSpace" presStyleCnt="0"/>
      <dgm:spPr/>
    </dgm:pt>
    <dgm:pt modelId="{B4CFA837-6164-4E9B-94FB-C2B27700F8A6}" type="pres">
      <dgm:prSet presAssocID="{E0E919AA-5E13-47F9-8B62-168A51189057}" presName="parTxOnly" presStyleLbl="node1" presStyleIdx="3" presStyleCnt="8">
        <dgm:presLayoutVars>
          <dgm:bulletEnabled val="1"/>
        </dgm:presLayoutVars>
      </dgm:prSet>
      <dgm:spPr/>
    </dgm:pt>
    <dgm:pt modelId="{9ED088DD-60DE-4410-80DE-E6B1B2381DDC}" type="pres">
      <dgm:prSet presAssocID="{F72A6946-2702-470F-A530-A5A9532A1B31}" presName="parSpace" presStyleCnt="0"/>
      <dgm:spPr/>
    </dgm:pt>
    <dgm:pt modelId="{86CF6BEF-814C-40D6-A627-DA2591862B12}" type="pres">
      <dgm:prSet presAssocID="{1AA6654A-3586-4075-A274-72F2AEB91877}" presName="parTxOnly" presStyleLbl="node1" presStyleIdx="4" presStyleCnt="8">
        <dgm:presLayoutVars>
          <dgm:bulletEnabled val="1"/>
        </dgm:presLayoutVars>
      </dgm:prSet>
      <dgm:spPr>
        <a:xfrm>
          <a:off x="4608385" y="1744052"/>
          <a:ext cx="1439738" cy="575895"/>
        </a:xfrm>
        <a:prstGeom prst="chevron">
          <a:avLst/>
        </a:prstGeom>
      </dgm:spPr>
    </dgm:pt>
    <dgm:pt modelId="{E19B35FC-0C58-4A65-A66A-76A62A3372F9}" type="pres">
      <dgm:prSet presAssocID="{B29537DC-055A-4002-8527-313EA4F473C3}" presName="parSpace" presStyleCnt="0"/>
      <dgm:spPr/>
    </dgm:pt>
    <dgm:pt modelId="{AFD30D56-66AA-4114-BE99-A6B92DE2704E}" type="pres">
      <dgm:prSet presAssocID="{AFCB6349-9BAC-4DB9-A34E-A01CAD91C917}" presName="parTxOnly" presStyleLbl="node1" presStyleIdx="5" presStyleCnt="8">
        <dgm:presLayoutVars>
          <dgm:bulletEnabled val="1"/>
        </dgm:presLayoutVars>
      </dgm:prSet>
      <dgm:spPr>
        <a:xfrm>
          <a:off x="5760175" y="1744052"/>
          <a:ext cx="1439738" cy="575895"/>
        </a:xfrm>
        <a:prstGeom prst="chevron">
          <a:avLst/>
        </a:prstGeom>
      </dgm:spPr>
    </dgm:pt>
    <dgm:pt modelId="{477C198E-4446-49E8-8297-E11434B1A46B}" type="pres">
      <dgm:prSet presAssocID="{017B064C-EE76-4CD1-B5A3-0AB848F3F1FA}" presName="parSpace" presStyleCnt="0"/>
      <dgm:spPr/>
    </dgm:pt>
    <dgm:pt modelId="{D895F6C6-11BE-48FC-AD63-5294AB3E9B6D}" type="pres">
      <dgm:prSet presAssocID="{926205F9-22EE-4554-BDA3-5EEE8C8AF5CB}" presName="parTxOnly" presStyleLbl="node1" presStyleIdx="6" presStyleCnt="8">
        <dgm:presLayoutVars>
          <dgm:bulletEnabled val="1"/>
        </dgm:presLayoutVars>
      </dgm:prSet>
      <dgm:spPr>
        <a:xfrm>
          <a:off x="6911966" y="1744052"/>
          <a:ext cx="1439738" cy="575895"/>
        </a:xfrm>
        <a:prstGeom prst="chevron">
          <a:avLst/>
        </a:prstGeom>
      </dgm:spPr>
    </dgm:pt>
    <dgm:pt modelId="{DF5582E5-8FB0-42E0-B027-37F019022340}" type="pres">
      <dgm:prSet presAssocID="{CA678FB0-5C03-4F2E-A484-A818C41E0D40}" presName="parSpace" presStyleCnt="0"/>
      <dgm:spPr/>
    </dgm:pt>
    <dgm:pt modelId="{2BD245E4-EC3C-4EF6-A08D-6A17BC539A97}" type="pres">
      <dgm:prSet presAssocID="{CAAAFE86-ECBA-4028-83F1-ED5553E6E0CE}" presName="parTxOnly" presStyleLbl="node1" presStyleIdx="7" presStyleCnt="8">
        <dgm:presLayoutVars>
          <dgm:bulletEnabled val="1"/>
        </dgm:presLayoutVars>
      </dgm:prSet>
      <dgm:spPr/>
    </dgm:pt>
  </dgm:ptLst>
  <dgm:cxnLst>
    <dgm:cxn modelId="{1382B209-C8A0-4C80-A235-268EF9BCAB6F}" srcId="{2BAE640D-8D32-4DFD-8A3F-13738B220A2A}" destId="{DB7711EF-8CA0-4738-94D8-9224DA2C276E}" srcOrd="0" destOrd="0" parTransId="{DC19BBC4-203D-4388-AAF3-4F6565977180}" sibTransId="{623753B0-3B1A-43EB-BE3B-C441A6A53E10}"/>
    <dgm:cxn modelId="{0F06DA13-8F8F-44A9-917F-E71C70190E3F}" type="presOf" srcId="{20441E15-1B88-4019-B137-92F5B3CEC64C}" destId="{33469E0E-31EA-4536-B1BD-C99B55E1EE26}" srcOrd="0" destOrd="0" presId="urn:microsoft.com/office/officeart/2005/8/layout/hChevron3"/>
    <dgm:cxn modelId="{F4076831-9650-4434-A4AE-F2650C28D386}" type="presOf" srcId="{926205F9-22EE-4554-BDA3-5EEE8C8AF5CB}" destId="{D895F6C6-11BE-48FC-AD63-5294AB3E9B6D}" srcOrd="0" destOrd="0" presId="urn:microsoft.com/office/officeart/2005/8/layout/hChevron3"/>
    <dgm:cxn modelId="{ADFFEA34-EF91-4023-A0D2-F6515B89A57B}" type="presOf" srcId="{AFCB6349-9BAC-4DB9-A34E-A01CAD91C917}" destId="{AFD30D56-66AA-4114-BE99-A6B92DE2704E}" srcOrd="0" destOrd="0" presId="urn:microsoft.com/office/officeart/2005/8/layout/hChevron3"/>
    <dgm:cxn modelId="{75AA635E-A9DB-4AD4-81AD-E63F3DF1369B}" srcId="{2BAE640D-8D32-4DFD-8A3F-13738B220A2A}" destId="{926205F9-22EE-4554-BDA3-5EEE8C8AF5CB}" srcOrd="6" destOrd="0" parTransId="{3F87C0F2-0532-4EFB-9ED9-9F2F810C81CE}" sibTransId="{CA678FB0-5C03-4F2E-A484-A818C41E0D40}"/>
    <dgm:cxn modelId="{6807FE67-A4DF-4B6A-ABF0-7932CE7FBEAF}" srcId="{2BAE640D-8D32-4DFD-8A3F-13738B220A2A}" destId="{20441E15-1B88-4019-B137-92F5B3CEC64C}" srcOrd="1" destOrd="0" parTransId="{D4CE113A-C6C2-4A5E-B35C-0050FEBF5625}" sibTransId="{7CBBB249-9686-4031-AECA-5B1BE06FB8E2}"/>
    <dgm:cxn modelId="{D15CFC4B-B3E8-4AC8-B061-B9EFF470FE12}" srcId="{2BAE640D-8D32-4DFD-8A3F-13738B220A2A}" destId="{CAAAFE86-ECBA-4028-83F1-ED5553E6E0CE}" srcOrd="7" destOrd="0" parTransId="{A9E49E1F-2E16-461D-9F35-FFB16B4C79FE}" sibTransId="{761B78E1-7E87-4F69-AE1E-A58E82A1C0DE}"/>
    <dgm:cxn modelId="{B0C06C6D-CDE5-414B-92BD-DACBD45CB4D5}" srcId="{2BAE640D-8D32-4DFD-8A3F-13738B220A2A}" destId="{1AA6654A-3586-4075-A274-72F2AEB91877}" srcOrd="4" destOrd="0" parTransId="{E6F92F3F-9AC6-423A-ADAA-502751EBEE7F}" sibTransId="{B29537DC-055A-4002-8527-313EA4F473C3}"/>
    <dgm:cxn modelId="{470FAA4E-5085-4BF0-8C52-146BC456F685}" type="presOf" srcId="{2BAE640D-8D32-4DFD-8A3F-13738B220A2A}" destId="{E9F33EDF-4883-460A-A19F-91CEED270A06}" srcOrd="0" destOrd="0" presId="urn:microsoft.com/office/officeart/2005/8/layout/hChevron3"/>
    <dgm:cxn modelId="{7493F54F-4A8D-4216-B5A8-3249B94066EF}" srcId="{2BAE640D-8D32-4DFD-8A3F-13738B220A2A}" destId="{E0E919AA-5E13-47F9-8B62-168A51189057}" srcOrd="3" destOrd="0" parTransId="{0AAAB45F-7116-4446-9C32-AB53872BFCA9}" sibTransId="{F72A6946-2702-470F-A530-A5A9532A1B31}"/>
    <dgm:cxn modelId="{4CE28970-9F9F-4CCF-858A-CD4361C87576}" type="presOf" srcId="{E0E919AA-5E13-47F9-8B62-168A51189057}" destId="{B4CFA837-6164-4E9B-94FB-C2B27700F8A6}" srcOrd="0" destOrd="0" presId="urn:microsoft.com/office/officeart/2005/8/layout/hChevron3"/>
    <dgm:cxn modelId="{4E272C7F-D8BA-41E2-8FC4-31F8A625900D}" srcId="{2BAE640D-8D32-4DFD-8A3F-13738B220A2A}" destId="{AFCB6349-9BAC-4DB9-A34E-A01CAD91C917}" srcOrd="5" destOrd="0" parTransId="{0C08D139-8BB1-4B53-B083-919BAA202857}" sibTransId="{017B064C-EE76-4CD1-B5A3-0AB848F3F1FA}"/>
    <dgm:cxn modelId="{8C86BD8B-87FD-4BCB-8D1C-4A7ED68EECD0}" type="presOf" srcId="{DB7711EF-8CA0-4738-94D8-9224DA2C276E}" destId="{D3B25333-980A-40FC-B4B2-DB61C73323EC}" srcOrd="0" destOrd="0" presId="urn:microsoft.com/office/officeart/2005/8/layout/hChevron3"/>
    <dgm:cxn modelId="{7620B9A5-00C7-4484-AA38-0A12C809674A}" type="presOf" srcId="{DAC70D76-A6C6-4D01-B93A-EAFDBA2C4A8C}" destId="{F8E17428-53FC-4C0A-AC52-60C6D1905A2B}" srcOrd="0" destOrd="0" presId="urn:microsoft.com/office/officeart/2005/8/layout/hChevron3"/>
    <dgm:cxn modelId="{1ABD19BC-3147-42B2-A4C4-D9085C45E1AC}" type="presOf" srcId="{1AA6654A-3586-4075-A274-72F2AEB91877}" destId="{86CF6BEF-814C-40D6-A627-DA2591862B12}" srcOrd="0" destOrd="0" presId="urn:microsoft.com/office/officeart/2005/8/layout/hChevron3"/>
    <dgm:cxn modelId="{8097AFD9-1AE2-456B-810A-A185DB6756AB}" type="presOf" srcId="{CAAAFE86-ECBA-4028-83F1-ED5553E6E0CE}" destId="{2BD245E4-EC3C-4EF6-A08D-6A17BC539A97}" srcOrd="0" destOrd="0" presId="urn:microsoft.com/office/officeart/2005/8/layout/hChevron3"/>
    <dgm:cxn modelId="{1AD73DDE-C0BF-46E7-9F08-0B821E622B03}" srcId="{2BAE640D-8D32-4DFD-8A3F-13738B220A2A}" destId="{DAC70D76-A6C6-4D01-B93A-EAFDBA2C4A8C}" srcOrd="2" destOrd="0" parTransId="{BC872D8D-7697-4A8A-8E38-26BA4B358ADD}" sibTransId="{A84D7AAA-2908-4687-A8AF-40B91350B290}"/>
    <dgm:cxn modelId="{1DE40FD5-DCE0-4468-A312-A98C4FF8F07E}" type="presParOf" srcId="{E9F33EDF-4883-460A-A19F-91CEED270A06}" destId="{D3B25333-980A-40FC-B4B2-DB61C73323EC}" srcOrd="0" destOrd="0" presId="urn:microsoft.com/office/officeart/2005/8/layout/hChevron3"/>
    <dgm:cxn modelId="{DF9B008B-5774-466F-9EE4-4B43D967BB4E}" type="presParOf" srcId="{E9F33EDF-4883-460A-A19F-91CEED270A06}" destId="{D0296365-9046-4566-AB57-1A2AB3E2A58A}" srcOrd="1" destOrd="0" presId="urn:microsoft.com/office/officeart/2005/8/layout/hChevron3"/>
    <dgm:cxn modelId="{D4037B9E-D8CF-425E-8A6F-A5EEF3501BA2}" type="presParOf" srcId="{E9F33EDF-4883-460A-A19F-91CEED270A06}" destId="{33469E0E-31EA-4536-B1BD-C99B55E1EE26}" srcOrd="2" destOrd="0" presId="urn:microsoft.com/office/officeart/2005/8/layout/hChevron3"/>
    <dgm:cxn modelId="{B6595C81-1EC5-43F8-B2D8-E7079776DDDC}" type="presParOf" srcId="{E9F33EDF-4883-460A-A19F-91CEED270A06}" destId="{CBBE0E89-B94F-4257-AEEB-5A77C976A95A}" srcOrd="3" destOrd="0" presId="urn:microsoft.com/office/officeart/2005/8/layout/hChevron3"/>
    <dgm:cxn modelId="{32B3B6B8-05D8-4B2A-8DF7-3FA9F8B26CC8}" type="presParOf" srcId="{E9F33EDF-4883-460A-A19F-91CEED270A06}" destId="{F8E17428-53FC-4C0A-AC52-60C6D1905A2B}" srcOrd="4" destOrd="0" presId="urn:microsoft.com/office/officeart/2005/8/layout/hChevron3"/>
    <dgm:cxn modelId="{F80FF939-77DA-4EE5-B995-A4C963189D2D}" type="presParOf" srcId="{E9F33EDF-4883-460A-A19F-91CEED270A06}" destId="{245925A6-5D10-4676-B099-B111D03DA5FC}" srcOrd="5" destOrd="0" presId="urn:microsoft.com/office/officeart/2005/8/layout/hChevron3"/>
    <dgm:cxn modelId="{7E30E43F-4B1C-42D8-A5E2-06F53EF64D7A}" type="presParOf" srcId="{E9F33EDF-4883-460A-A19F-91CEED270A06}" destId="{B4CFA837-6164-4E9B-94FB-C2B27700F8A6}" srcOrd="6" destOrd="0" presId="urn:microsoft.com/office/officeart/2005/8/layout/hChevron3"/>
    <dgm:cxn modelId="{06A387DE-D6D8-4CA0-AD24-6807B404670F}" type="presParOf" srcId="{E9F33EDF-4883-460A-A19F-91CEED270A06}" destId="{9ED088DD-60DE-4410-80DE-E6B1B2381DDC}" srcOrd="7" destOrd="0" presId="urn:microsoft.com/office/officeart/2005/8/layout/hChevron3"/>
    <dgm:cxn modelId="{AF8E4E78-5099-4DC5-8E5B-F7FFD8567317}" type="presParOf" srcId="{E9F33EDF-4883-460A-A19F-91CEED270A06}" destId="{86CF6BEF-814C-40D6-A627-DA2591862B12}" srcOrd="8" destOrd="0" presId="urn:microsoft.com/office/officeart/2005/8/layout/hChevron3"/>
    <dgm:cxn modelId="{17795E8F-8626-45F3-9598-E858D7B3F14C}" type="presParOf" srcId="{E9F33EDF-4883-460A-A19F-91CEED270A06}" destId="{E19B35FC-0C58-4A65-A66A-76A62A3372F9}" srcOrd="9" destOrd="0" presId="urn:microsoft.com/office/officeart/2005/8/layout/hChevron3"/>
    <dgm:cxn modelId="{A9DE0CC4-9DA7-4A94-B794-9D3723ABEBD6}" type="presParOf" srcId="{E9F33EDF-4883-460A-A19F-91CEED270A06}" destId="{AFD30D56-66AA-4114-BE99-A6B92DE2704E}" srcOrd="10" destOrd="0" presId="urn:microsoft.com/office/officeart/2005/8/layout/hChevron3"/>
    <dgm:cxn modelId="{B64864F8-E845-421A-849A-CAB19BFD7D67}" type="presParOf" srcId="{E9F33EDF-4883-460A-A19F-91CEED270A06}" destId="{477C198E-4446-49E8-8297-E11434B1A46B}" srcOrd="11" destOrd="0" presId="urn:microsoft.com/office/officeart/2005/8/layout/hChevron3"/>
    <dgm:cxn modelId="{035C8AFF-8846-40F9-B21A-DE30A59481C5}" type="presParOf" srcId="{E9F33EDF-4883-460A-A19F-91CEED270A06}" destId="{D895F6C6-11BE-48FC-AD63-5294AB3E9B6D}" srcOrd="12" destOrd="0" presId="urn:microsoft.com/office/officeart/2005/8/layout/hChevron3"/>
    <dgm:cxn modelId="{CF4A909D-4251-46C1-9FAE-0C479E5471C7}" type="presParOf" srcId="{E9F33EDF-4883-460A-A19F-91CEED270A06}" destId="{DF5582E5-8FB0-42E0-B027-37F019022340}" srcOrd="13" destOrd="0" presId="urn:microsoft.com/office/officeart/2005/8/layout/hChevron3"/>
    <dgm:cxn modelId="{E81C29F5-0D20-4A58-9C0C-3A85E020C165}" type="presParOf" srcId="{E9F33EDF-4883-460A-A19F-91CEED270A06}" destId="{2BD245E4-EC3C-4EF6-A08D-6A17BC539A97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25333-980A-40FC-B4B2-DB61C73323EC}">
      <dsp:nvSpPr>
        <dsp:cNvPr id="0" name=""/>
        <dsp:cNvSpPr/>
      </dsp:nvSpPr>
      <dsp:spPr>
        <a:xfrm>
          <a:off x="4394" y="1746855"/>
          <a:ext cx="1362222" cy="544888"/>
        </a:xfrm>
        <a:prstGeom prst="homePlat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Process Development</a:t>
          </a:r>
        </a:p>
      </dsp:txBody>
      <dsp:txXfrm>
        <a:off x="4394" y="1746855"/>
        <a:ext cx="1226000" cy="544888"/>
      </dsp:txXfrm>
    </dsp:sp>
    <dsp:sp modelId="{33469E0E-31EA-4536-B1BD-C99B55E1EE26}">
      <dsp:nvSpPr>
        <dsp:cNvPr id="0" name=""/>
        <dsp:cNvSpPr/>
      </dsp:nvSpPr>
      <dsp:spPr>
        <a:xfrm>
          <a:off x="1094172" y="1746855"/>
          <a:ext cx="1362222" cy="544888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Field Collections</a:t>
          </a:r>
        </a:p>
      </dsp:txBody>
      <dsp:txXfrm>
        <a:off x="1366616" y="1746855"/>
        <a:ext cx="817334" cy="544888"/>
      </dsp:txXfrm>
    </dsp:sp>
    <dsp:sp modelId="{F8E17428-53FC-4C0A-AC52-60C6D1905A2B}">
      <dsp:nvSpPr>
        <dsp:cNvPr id="0" name=""/>
        <dsp:cNvSpPr/>
      </dsp:nvSpPr>
      <dsp:spPr>
        <a:xfrm>
          <a:off x="2183950" y="1746855"/>
          <a:ext cx="1362222" cy="544888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Processing</a:t>
          </a:r>
        </a:p>
      </dsp:txBody>
      <dsp:txXfrm>
        <a:off x="2456394" y="1746855"/>
        <a:ext cx="817334" cy="544888"/>
      </dsp:txXfrm>
    </dsp:sp>
    <dsp:sp modelId="{B4CFA837-6164-4E9B-94FB-C2B27700F8A6}">
      <dsp:nvSpPr>
        <dsp:cNvPr id="0" name=""/>
        <dsp:cNvSpPr/>
      </dsp:nvSpPr>
      <dsp:spPr>
        <a:xfrm>
          <a:off x="3273727" y="1746855"/>
          <a:ext cx="1362222" cy="544888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Prioritization</a:t>
          </a:r>
        </a:p>
      </dsp:txBody>
      <dsp:txXfrm>
        <a:off x="3546171" y="1746855"/>
        <a:ext cx="817334" cy="544888"/>
      </dsp:txXfrm>
    </dsp:sp>
    <dsp:sp modelId="{86CF6BEF-814C-40D6-A627-DA2591862B12}">
      <dsp:nvSpPr>
        <dsp:cNvPr id="0" name=""/>
        <dsp:cNvSpPr/>
      </dsp:nvSpPr>
      <dsp:spPr>
        <a:xfrm>
          <a:off x="4363505" y="1746855"/>
          <a:ext cx="1362222" cy="544888"/>
        </a:xfrm>
        <a:prstGeom prst="chevron">
          <a:avLst/>
        </a:prstGeom>
        <a:solidFill>
          <a:srgbClr val="00B05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prstClr val="white"/>
              </a:solidFill>
              <a:latin typeface="Franklin Gothic Book"/>
              <a:ea typeface="+mn-ea"/>
              <a:cs typeface="+mn-cs"/>
            </a:rPr>
            <a:t>Project Development</a:t>
          </a:r>
        </a:p>
      </dsp:txBody>
      <dsp:txXfrm>
        <a:off x="4635949" y="1746855"/>
        <a:ext cx="817334" cy="544888"/>
      </dsp:txXfrm>
    </dsp:sp>
    <dsp:sp modelId="{AFD30D56-66AA-4114-BE99-A6B92DE2704E}">
      <dsp:nvSpPr>
        <dsp:cNvPr id="0" name=""/>
        <dsp:cNvSpPr/>
      </dsp:nvSpPr>
      <dsp:spPr>
        <a:xfrm>
          <a:off x="5453283" y="1746855"/>
          <a:ext cx="1362222" cy="544888"/>
        </a:xfrm>
        <a:prstGeom prst="chevron">
          <a:avLst/>
        </a:prstGeom>
        <a:solidFill>
          <a:srgbClr val="00B05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prstClr val="white"/>
              </a:solidFill>
              <a:latin typeface="Franklin Gothic Book"/>
              <a:ea typeface="+mn-ea"/>
              <a:cs typeface="+mn-cs"/>
            </a:rPr>
            <a:t>Stakeholder Engagement</a:t>
          </a:r>
        </a:p>
      </dsp:txBody>
      <dsp:txXfrm>
        <a:off x="5725727" y="1746855"/>
        <a:ext cx="817334" cy="544888"/>
      </dsp:txXfrm>
    </dsp:sp>
    <dsp:sp modelId="{D895F6C6-11BE-48FC-AD63-5294AB3E9B6D}">
      <dsp:nvSpPr>
        <dsp:cNvPr id="0" name=""/>
        <dsp:cNvSpPr/>
      </dsp:nvSpPr>
      <dsp:spPr>
        <a:xfrm>
          <a:off x="6543061" y="1746855"/>
          <a:ext cx="1362222" cy="544888"/>
        </a:xfrm>
        <a:prstGeom prst="chevron">
          <a:avLst/>
        </a:prstGeom>
        <a:gradFill flip="none" rotWithShape="1">
          <a:gsLst>
            <a:gs pos="22000">
              <a:srgbClr val="00B050"/>
            </a:gs>
            <a:gs pos="100000">
              <a:srgbClr val="0070C0"/>
            </a:gs>
          </a:gsLst>
          <a:lin ang="0" scaled="0"/>
          <a:tileRect/>
        </a:gra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prstClr val="white"/>
              </a:solidFill>
              <a:latin typeface="Franklin Gothic Book"/>
              <a:ea typeface="+mn-ea"/>
              <a:cs typeface="+mn-cs"/>
            </a:rPr>
            <a:t>Transition Plan Integration</a:t>
          </a:r>
        </a:p>
      </dsp:txBody>
      <dsp:txXfrm>
        <a:off x="6815505" y="1746855"/>
        <a:ext cx="817334" cy="544888"/>
      </dsp:txXfrm>
    </dsp:sp>
    <dsp:sp modelId="{2BD245E4-EC3C-4EF6-A08D-6A17BC539A97}">
      <dsp:nvSpPr>
        <dsp:cNvPr id="0" name=""/>
        <dsp:cNvSpPr/>
      </dsp:nvSpPr>
      <dsp:spPr>
        <a:xfrm>
          <a:off x="7632839" y="1746855"/>
          <a:ext cx="1362222" cy="544888"/>
        </a:xfrm>
        <a:prstGeom prst="chevron">
          <a:avLst/>
        </a:prstGeom>
        <a:solidFill>
          <a:srgbClr val="0070C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prstClr val="white"/>
              </a:solidFill>
              <a:latin typeface="Franklin Gothic Book"/>
              <a:ea typeface="+mn-ea"/>
              <a:cs typeface="+mn-cs"/>
            </a:rPr>
            <a:t>TCAP</a:t>
          </a:r>
        </a:p>
      </dsp:txBody>
      <dsp:txXfrm>
        <a:off x="7905283" y="1746855"/>
        <a:ext cx="817334" cy="544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0C8367-3D32-4D8C-9E9A-2F91C21B61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TxDOT PAI - Public Outreach Session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E0E80-665B-45A9-B3D9-34CE4F50E0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2/12/2020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7F908-5A91-4D90-AAE9-F96C882C0A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Pape-Dawson Engineers,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476A17-41DF-4EE6-9197-2644C52743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AB4D4-FE52-4A1B-9242-54E13320F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4322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7016" tIns="48508" rIns="97016" bIns="48508" rtlCol="0"/>
          <a:lstStyle>
            <a:lvl1pPr algn="l">
              <a:defRPr sz="1200"/>
            </a:lvl1pPr>
          </a:lstStyle>
          <a:p>
            <a:r>
              <a:rPr lang="en-US"/>
              <a:t>TxDOT PAI - Public Outreach Session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7016" tIns="48508" rIns="97016" bIns="48508" rtlCol="0"/>
          <a:lstStyle>
            <a:lvl1pPr algn="r">
              <a:defRPr sz="1200"/>
            </a:lvl1pPr>
          </a:lstStyle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016" tIns="48508" rIns="97016" bIns="4850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7016" tIns="48508" rIns="97016" bIns="485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7016" tIns="48508" rIns="97016" bIns="48508" rtlCol="0" anchor="b"/>
          <a:lstStyle>
            <a:lvl1pPr algn="l">
              <a:defRPr sz="1200"/>
            </a:lvl1pPr>
          </a:lstStyle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7016" tIns="48508" rIns="97016" bIns="48508" rtlCol="0" anchor="b"/>
          <a:lstStyle>
            <a:lvl1pPr algn="r">
              <a:defRPr sz="1200"/>
            </a:lvl1pPr>
          </a:lstStyle>
          <a:p>
            <a:fld id="{09541898-D043-4569-A9A6-59B778BECE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431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44587B-2A85-4A3A-806B-2488E965A2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CAFCE-3327-40DC-A55E-855BD5012B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E74C4DCD-630A-4922-A880-E983256AEA5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1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E939E-64EA-4BEC-9039-F603130DC1D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13355-9EBF-4959-A13D-5C24DA6EE6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41A09A97-2B2A-43B0-9B33-C3AC40961C9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50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13BB6-43FC-4B73-9C82-DA556331B3C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2F0C6-2460-497B-B042-22912829F0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5D85AA77-B61B-4B27-92C3-7ABC23FD2E8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417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13BB6-43FC-4B73-9C82-DA556331B3C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2F0C6-2460-497B-B042-22912829F0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5D85AA77-B61B-4B27-92C3-7ABC23FD2E8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46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29C90-22D4-4203-AD9B-68BBD6E9BC6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A5951-74CA-40C6-A531-C64DFB5ECF8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DBAB85F7-DA69-4F82-BDCA-A37011951E2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04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9FBFB-553E-43A3-B254-C7C7E8A896C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47C7-42C7-44AD-A98B-15247FC4ED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5D0BCBF-C005-4471-9540-FF200BA7FB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691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9FBFB-553E-43A3-B254-C7C7E8A896C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47C7-42C7-44AD-A98B-15247FC4ED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5D0BCBF-C005-4471-9540-FF200BA7FB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24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9FBFB-553E-43A3-B254-C7C7E8A896C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47C7-42C7-44AD-A98B-15247FC4ED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5D0BCBF-C005-4471-9540-FF200BA7FB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759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9FBFB-553E-43A3-B254-C7C7E8A896C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47C7-42C7-44AD-A98B-15247FC4ED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5D0BCBF-C005-4471-9540-FF200BA7FB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236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9FBFB-553E-43A3-B254-C7C7E8A896C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47C7-42C7-44AD-A98B-15247FC4ED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5D0BCBF-C005-4471-9540-FF200BA7FB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5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7944E-8F53-471B-BCC3-FCD25595C4A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B70A3-BD00-44A2-AE5C-F00FB96FE2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D5E2DE97-DCA1-4CBC-A1DC-C438CB2EBE3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7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7E064-E0D0-48F4-A870-78BA9CE614C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E8DCE-8C52-43FE-835A-3D2A88EAF10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C178CFAA-BE82-4D47-813F-8852CFC4917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68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7E064-E0D0-48F4-A870-78BA9CE614C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E8DCE-8C52-43FE-835A-3D2A88EAF10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C178CFAA-BE82-4D47-813F-8852CFC4917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774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9FBFB-553E-43A3-B254-C7C7E8A896C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47C7-42C7-44AD-A98B-15247FC4ED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5D0BCBF-C005-4471-9540-FF200BA7FB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315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9FBFB-553E-43A3-B254-C7C7E8A896C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47C7-42C7-44AD-A98B-15247FC4ED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5D0BCBF-C005-4471-9540-FF200BA7FB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952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7E064-E0D0-48F4-A870-78BA9CE614C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E8DCE-8C52-43FE-835A-3D2A88EAF10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C178CFAA-BE82-4D47-813F-8852CFC4917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82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58D7C-DA3B-4C1A-8E10-A0B85B3E365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7ED1C-8388-4D7B-B142-DDC2EB86CF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CD15BD56-403E-4A72-A530-584FB6FDA6F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25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7E064-E0D0-48F4-A870-78BA9CE614C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E8DCE-8C52-43FE-835A-3D2A88EAF10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C178CFAA-BE82-4D47-813F-8852CFC4917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909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9FBFB-553E-43A3-B254-C7C7E8A896C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2/12/2020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47C7-42C7-44AD-A98B-15247FC4ED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Pape-Dawson Engineers, Inc.</a:t>
            </a:r>
            <a:endParaRPr lang="en-US" dirty="0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5D0BCBF-C005-4471-9540-FF200BA7FB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TxDOT PAI - Public Outreach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119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1.xml"/><Relationship Id="rId7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4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54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481010" y="3657600"/>
            <a:ext cx="3862390" cy="1409700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481010" y="5286374"/>
            <a:ext cx="3862390" cy="581026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pic>
        <p:nvPicPr>
          <p:cNvPr id="5" name="Picture 4" descr="TitleFooterBlueandWhi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3738"/>
            <a:ext cx="9144000" cy="864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457200" y="5181600"/>
            <a:ext cx="3886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05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TitleFooterBlueandWhi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3738"/>
            <a:ext cx="9144000" cy="864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481009" y="3862388"/>
            <a:ext cx="5100433" cy="1057275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481009" y="5045869"/>
            <a:ext cx="5133855" cy="59293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4948238"/>
            <a:ext cx="4800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  <a:latin typeface="Franklin Gothic Dem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latin typeface="Franklin Gothic Book" pitchFamily="34" charset="0"/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2000">
                <a:latin typeface="Franklin Gothic Book" pitchFamily="34" charset="0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2000">
                <a:latin typeface="Franklin Gothic Book" pitchFamily="34" charset="0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2000">
                <a:latin typeface="Franklin Gothic Book" pitchFamily="34" charset="0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2000">
                <a:latin typeface="Franklin Gothic Book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4600" y="6578600"/>
            <a:ext cx="211057" cy="18750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  <a:latin typeface="Franklin Gothic Dem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4600" y="6578600"/>
            <a:ext cx="211057" cy="18750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4600" y="6578600"/>
            <a:ext cx="211057" cy="18750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Z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1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864"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 userDrawn="1"/>
        </p:nvCxnSpPr>
        <p:spPr>
          <a:xfrm>
            <a:off x="276483" y="4637777"/>
            <a:ext cx="413398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1"/>
          <a:stretch/>
        </p:blipFill>
        <p:spPr>
          <a:xfrm>
            <a:off x="4410470" y="990600"/>
            <a:ext cx="4808007" cy="4490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8" y="3429000"/>
            <a:ext cx="3218257" cy="1086234"/>
          </a:xfrm>
          <a:prstGeom prst="rect">
            <a:avLst/>
          </a:prstGeom>
        </p:spPr>
      </p:pic>
      <p:pic>
        <p:nvPicPr>
          <p:cNvPr id="14" name="Picture 13" descr="TitleFooterBlueandWhite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5" y="6015002"/>
            <a:ext cx="9144000" cy="864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337896" y="4824864"/>
            <a:ext cx="4114800" cy="579651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2906"/>
            <a:ext cx="9144000" cy="565094"/>
          </a:xfrm>
          <a:prstGeom prst="rect">
            <a:avLst/>
          </a:prstGeom>
        </p:spPr>
      </p:pic>
      <p:pic>
        <p:nvPicPr>
          <p:cNvPr id="4" name="Picture 3" descr="Header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1576"/>
          </a:xfrm>
          <a:prstGeom prst="rect">
            <a:avLst/>
          </a:prstGeom>
        </p:spPr>
      </p:pic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9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6" name="think-cell Slide" r:id="rId16" imgW="0" imgH="0" progId="">
                  <p:embed/>
                </p:oleObj>
              </mc:Choice>
              <mc:Fallback>
                <p:oleObj name="think-cell Slide" r:id="rId16" imgW="0" imgH="0" progId="">
                  <p:embed/>
                  <p:pic>
                    <p:nvPicPr>
                      <p:cNvPr id="0" name="Rectangle 1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>
            <p:custDataLst>
              <p:tags r:id="rId10"/>
            </p:custDataLst>
          </p:nvPr>
        </p:nvSpPr>
        <p:spPr>
          <a:xfrm>
            <a:off x="8886825" y="6579399"/>
            <a:ext cx="257175" cy="19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 bwMode="gray">
          <a:xfrm>
            <a:off x="304800" y="76200"/>
            <a:ext cx="8353425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333375" y="1066800"/>
            <a:ext cx="8477250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0949" y="6582395"/>
            <a:ext cx="211057" cy="1875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indent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6519446"/>
            <a:ext cx="548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n-lt"/>
              </a:rPr>
              <a:t>TxDOT Comprehensive Accessibility Plan– District Engagement Series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6488668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+mn-lt"/>
              </a:rPr>
              <a:t>Winter 2023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marL="0" algn="l" defTabSz="914400" rtl="0" eaLnBrk="1" latinLnBrk="0" hangingPunct="1">
        <a:lnSpc>
          <a:spcPct val="100000"/>
        </a:lnSpc>
        <a:spcBef>
          <a:spcPct val="0"/>
        </a:spcBef>
        <a:buNone/>
        <a:defRPr lang="en-US" sz="2400" b="0" kern="1200" dirty="0" smtClean="0">
          <a:solidFill>
            <a:schemeClr val="bg1"/>
          </a:solidFill>
          <a:effectLst/>
          <a:latin typeface="Franklin Gothic Demi" pitchFamily="34" charset="0"/>
          <a:ea typeface="+mn-ea"/>
          <a:cs typeface="Arial" pitchFamily="34" charset="0"/>
        </a:defRPr>
      </a:lvl1pPr>
    </p:titleStyle>
    <p:bodyStyle>
      <a:lvl1pPr marL="230188" indent="-230188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1pPr>
      <a:lvl2pPr marL="514350" indent="-2301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2pPr>
      <a:lvl3pPr marL="742950" indent="-1714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3pPr>
      <a:lvl4pPr marL="97155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8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4pPr>
      <a:lvl5pPr marL="1143000" indent="-1714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18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tif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0.xml"/><Relationship Id="rId7" Type="http://schemas.openxmlformats.org/officeDocument/2006/relationships/oleObject" Target="../embeddings/oleObject5.bin"/><Relationship Id="rId2" Type="http://schemas.openxmlformats.org/officeDocument/2006/relationships/tags" Target="../tags/tag39.xml"/><Relationship Id="rId1" Type="http://schemas.openxmlformats.org/officeDocument/2006/relationships/vmlDrawing" Target="../drawings/vmlDrawing13.v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6.png"/><Relationship Id="rId4" Type="http://schemas.openxmlformats.org/officeDocument/2006/relationships/tags" Target="../tags/tag41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43.xml"/><Relationship Id="rId7" Type="http://schemas.openxmlformats.org/officeDocument/2006/relationships/oleObject" Target="../embeddings/oleObject5.bin"/><Relationship Id="rId2" Type="http://schemas.openxmlformats.org/officeDocument/2006/relationships/tags" Target="../tags/tag42.xml"/><Relationship Id="rId1" Type="http://schemas.openxmlformats.org/officeDocument/2006/relationships/vmlDrawing" Target="../drawings/vmlDrawing14.v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46.xml"/><Relationship Id="rId7" Type="http://schemas.openxmlformats.org/officeDocument/2006/relationships/oleObject" Target="../embeddings/oleObject5.bin"/><Relationship Id="rId2" Type="http://schemas.openxmlformats.org/officeDocument/2006/relationships/tags" Target="../tags/tag45.xml"/><Relationship Id="rId1" Type="http://schemas.openxmlformats.org/officeDocument/2006/relationships/vmlDrawing" Target="../drawings/vmlDrawing15.v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7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49.xml"/><Relationship Id="rId7" Type="http://schemas.openxmlformats.org/officeDocument/2006/relationships/oleObject" Target="../embeddings/oleObject5.bin"/><Relationship Id="rId2" Type="http://schemas.openxmlformats.org/officeDocument/2006/relationships/tags" Target="../tags/tag48.xml"/><Relationship Id="rId1" Type="http://schemas.openxmlformats.org/officeDocument/2006/relationships/vmlDrawing" Target="../drawings/vmlDrawing16.v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2.xml"/><Relationship Id="rId7" Type="http://schemas.openxmlformats.org/officeDocument/2006/relationships/oleObject" Target="../embeddings/oleObject5.bin"/><Relationship Id="rId2" Type="http://schemas.openxmlformats.org/officeDocument/2006/relationships/tags" Target="../tags/tag51.xml"/><Relationship Id="rId1" Type="http://schemas.openxmlformats.org/officeDocument/2006/relationships/vmlDrawing" Target="../drawings/vmlDrawing17.v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55.xml"/><Relationship Id="rId7" Type="http://schemas.openxmlformats.org/officeDocument/2006/relationships/oleObject" Target="../embeddings/oleObject5.bin"/><Relationship Id="rId2" Type="http://schemas.openxmlformats.org/officeDocument/2006/relationships/tags" Target="../tags/tag54.xml"/><Relationship Id="rId1" Type="http://schemas.openxmlformats.org/officeDocument/2006/relationships/vmlDrawing" Target="../drawings/vmlDrawing18.v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58.xml"/><Relationship Id="rId7" Type="http://schemas.openxmlformats.org/officeDocument/2006/relationships/oleObject" Target="../embeddings/oleObject5.bin"/><Relationship Id="rId2" Type="http://schemas.openxmlformats.org/officeDocument/2006/relationships/tags" Target="../tags/tag57.xml"/><Relationship Id="rId1" Type="http://schemas.openxmlformats.org/officeDocument/2006/relationships/vmlDrawing" Target="../drawings/vmlDrawing19.v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61.xml"/><Relationship Id="rId7" Type="http://schemas.openxmlformats.org/officeDocument/2006/relationships/oleObject" Target="../embeddings/oleObject5.bin"/><Relationship Id="rId2" Type="http://schemas.openxmlformats.org/officeDocument/2006/relationships/tags" Target="../tags/tag60.xml"/><Relationship Id="rId1" Type="http://schemas.openxmlformats.org/officeDocument/2006/relationships/vmlDrawing" Target="../drawings/vmlDrawing20.v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64.xml"/><Relationship Id="rId7" Type="http://schemas.openxmlformats.org/officeDocument/2006/relationships/oleObject" Target="../embeddings/oleObject5.bin"/><Relationship Id="rId2" Type="http://schemas.openxmlformats.org/officeDocument/2006/relationships/tags" Target="../tags/tag63.xml"/><Relationship Id="rId1" Type="http://schemas.openxmlformats.org/officeDocument/2006/relationships/vmlDrawing" Target="../drawings/vmlDrawing21.v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6.xml"/><Relationship Id="rId7" Type="http://schemas.openxmlformats.org/officeDocument/2006/relationships/oleObject" Target="../embeddings/oleObject5.bin"/><Relationship Id="rId2" Type="http://schemas.openxmlformats.org/officeDocument/2006/relationships/tags" Target="../tags/tag15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19.xml"/><Relationship Id="rId7" Type="http://schemas.openxmlformats.org/officeDocument/2006/relationships/image" Target="../media/image16.jpeg"/><Relationship Id="rId2" Type="http://schemas.openxmlformats.org/officeDocument/2006/relationships/tags" Target="../tags/tag18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8.svg"/><Relationship Id="rId4" Type="http://schemas.openxmlformats.org/officeDocument/2006/relationships/tags" Target="../tags/tag20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2.xml"/><Relationship Id="rId7" Type="http://schemas.openxmlformats.org/officeDocument/2006/relationships/oleObject" Target="../embeddings/oleObject5.bin"/><Relationship Id="rId2" Type="http://schemas.openxmlformats.org/officeDocument/2006/relationships/tags" Target="../tags/tag21.xml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3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oleObject" Target="../embeddings/oleObject5.bin"/><Relationship Id="rId2" Type="http://schemas.openxmlformats.org/officeDocument/2006/relationships/tags" Target="../tags/tag24.xml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oleObject" Target="../embeddings/oleObject5.bin"/><Relationship Id="rId2" Type="http://schemas.openxmlformats.org/officeDocument/2006/relationships/tags" Target="../tags/tag27.xml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31.xml"/><Relationship Id="rId7" Type="http://schemas.openxmlformats.org/officeDocument/2006/relationships/image" Target="../media/image21.png"/><Relationship Id="rId2" Type="http://schemas.openxmlformats.org/officeDocument/2006/relationships/tags" Target="../tags/tag30.xml"/><Relationship Id="rId1" Type="http://schemas.openxmlformats.org/officeDocument/2006/relationships/vmlDrawing" Target="../drawings/vmlDrawing10.v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2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oleObject" Target="../embeddings/oleObject5.bin"/><Relationship Id="rId2" Type="http://schemas.openxmlformats.org/officeDocument/2006/relationships/tags" Target="../tags/tag33.xml"/><Relationship Id="rId1" Type="http://schemas.openxmlformats.org/officeDocument/2006/relationships/vmlDrawing" Target="../drawings/vmlDrawing11.v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23.png"/><Relationship Id="rId3" Type="http://schemas.openxmlformats.org/officeDocument/2006/relationships/tags" Target="../tags/tag37.xml"/><Relationship Id="rId7" Type="http://schemas.openxmlformats.org/officeDocument/2006/relationships/oleObject" Target="../embeddings/oleObject5.bin"/><Relationship Id="rId12" Type="http://schemas.microsoft.com/office/2007/relationships/diagramDrawing" Target="../diagrams/drawing1.xml"/><Relationship Id="rId2" Type="http://schemas.openxmlformats.org/officeDocument/2006/relationships/tags" Target="../tags/tag36.xml"/><Relationship Id="rId1" Type="http://schemas.openxmlformats.org/officeDocument/2006/relationships/vmlDrawing" Target="../drawings/vmlDrawing12.vml"/><Relationship Id="rId6" Type="http://schemas.openxmlformats.org/officeDocument/2006/relationships/notesSlide" Target="../notesSlides/notesSlide9.xml"/><Relationship Id="rId11" Type="http://schemas.openxmlformats.org/officeDocument/2006/relationships/diagramColors" Target="../diagrams/colors1.xml"/><Relationship Id="rId5" Type="http://schemas.openxmlformats.org/officeDocument/2006/relationships/slideLayout" Target="../slideLayouts/slideLayout4.xml"/><Relationship Id="rId10" Type="http://schemas.openxmlformats.org/officeDocument/2006/relationships/diagramQuickStyle" Target="../diagrams/quickStyle1.xml"/><Relationship Id="rId4" Type="http://schemas.openxmlformats.org/officeDocument/2006/relationships/tags" Target="../tags/tag38.xml"/><Relationship Id="rId9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724400" y="6248400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Winter 2023</a:t>
            </a:r>
          </a:p>
        </p:txBody>
      </p:sp>
      <p:pic>
        <p:nvPicPr>
          <p:cNvPr id="18" name="Picture 17" descr="Picture of a bicyclist riging around a curve on a street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2" t="21297" r="34137"/>
          <a:stretch/>
        </p:blipFill>
        <p:spPr>
          <a:xfrm>
            <a:off x="3504883" y="990600"/>
            <a:ext cx="746747" cy="996696"/>
          </a:xfrm>
          <a:prstGeom prst="rect">
            <a:avLst/>
          </a:prstGeom>
          <a:ln w="19050">
            <a:noFill/>
          </a:ln>
        </p:spPr>
      </p:pic>
      <p:pic>
        <p:nvPicPr>
          <p:cNvPr id="30" name="Picture 29" descr="Picture of two women talking over a map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t="34544" r="14209" b="14422"/>
          <a:stretch/>
        </p:blipFill>
        <p:spPr>
          <a:xfrm>
            <a:off x="1438656" y="978408"/>
            <a:ext cx="997857" cy="993353"/>
          </a:xfrm>
          <a:prstGeom prst="rect">
            <a:avLst/>
          </a:prstGeom>
          <a:ln w="19050">
            <a:noFill/>
          </a:ln>
        </p:spPr>
      </p:pic>
      <p:pic>
        <p:nvPicPr>
          <p:cNvPr id="31" name="Picture 30" descr="Picture of a changable message sign that says Be safe. Drive Smart.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r="17032"/>
          <a:stretch/>
        </p:blipFill>
        <p:spPr>
          <a:xfrm>
            <a:off x="5501957" y="990600"/>
            <a:ext cx="1539187" cy="996696"/>
          </a:xfrm>
          <a:prstGeom prst="rect">
            <a:avLst/>
          </a:prstGeom>
          <a:solidFill>
            <a:srgbClr val="FFCC00"/>
          </a:solidFill>
          <a:ln w="19050">
            <a:noFill/>
          </a:ln>
        </p:spPr>
      </p:pic>
      <p:pic>
        <p:nvPicPr>
          <p:cNvPr id="3" name="Picture 2" descr="Picture of a crosswalk with the bottom half of a person holding a white cane."/>
          <p:cNvPicPr>
            <a:picLocks noChangeAspect="1"/>
          </p:cNvPicPr>
          <p:nvPr/>
        </p:nvPicPr>
        <p:blipFill rotWithShape="1">
          <a:blip r:embed="rId6"/>
          <a:srcRect l="10095"/>
          <a:stretch/>
        </p:blipFill>
        <p:spPr>
          <a:xfrm>
            <a:off x="350520" y="990600"/>
            <a:ext cx="1028437" cy="984758"/>
          </a:xfrm>
          <a:prstGeom prst="rect">
            <a:avLst/>
          </a:prstGeom>
        </p:spPr>
      </p:pic>
      <p:pic>
        <p:nvPicPr>
          <p:cNvPr id="153602" name="Picture 2" descr="Picture of pedestrians moving along a wide sidewalk.  One person is using a wheelchair and several people are walking next to him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3" b="2294"/>
          <a:stretch/>
        </p:blipFill>
        <p:spPr bwMode="auto">
          <a:xfrm>
            <a:off x="2489020" y="978154"/>
            <a:ext cx="961316" cy="98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EAF639-22E0-4442-BEA8-74AEFF34D1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991" t="9694" r="29887" b="39923"/>
          <a:stretch/>
        </p:blipFill>
        <p:spPr>
          <a:xfrm>
            <a:off x="7078011" y="990600"/>
            <a:ext cx="1883426" cy="9966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21" name="Picture 20" descr="A picture containing outdoor, grass, person, tree&#10;&#10;Description generated with very high confidence">
            <a:extLst>
              <a:ext uri="{FF2B5EF4-FFF2-40B4-BE49-F238E27FC236}">
                <a16:creationId xmlns:a16="http://schemas.microsoft.com/office/drawing/2014/main" id="{0F0C1EC2-A803-4BB4-ABE2-E8C7B784A0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80" y="997226"/>
            <a:ext cx="1179286" cy="996697"/>
          </a:xfrm>
          <a:prstGeom prst="rect">
            <a:avLst/>
          </a:prstGeom>
        </p:spPr>
      </p:pic>
      <p:sp>
        <p:nvSpPr>
          <p:cNvPr id="22" name="Title 9">
            <a:extLst>
              <a:ext uri="{FF2B5EF4-FFF2-40B4-BE49-F238E27FC236}">
                <a16:creationId xmlns:a16="http://schemas.microsoft.com/office/drawing/2014/main" id="{F7DB5EAE-62A8-4F0F-9C9F-32A8E8BFA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09" y="3862388"/>
            <a:ext cx="7748591" cy="1057275"/>
          </a:xfrm>
        </p:spPr>
        <p:txBody>
          <a:bodyPr/>
          <a:lstStyle/>
          <a:p>
            <a:r>
              <a:rPr lang="en-US" dirty="0" err="1"/>
              <a:t>Txdot</a:t>
            </a:r>
            <a:r>
              <a:rPr lang="en-US" dirty="0"/>
              <a:t> comprehensive accessibility program</a:t>
            </a:r>
            <a:br>
              <a:rPr lang="en-US" dirty="0"/>
            </a:br>
            <a:r>
              <a:rPr lang="en-US" sz="2400" b="1" dirty="0"/>
              <a:t>district engagement – El </a:t>
            </a:r>
            <a:r>
              <a:rPr lang="en-US" sz="2400" b="1" dirty="0" err="1"/>
              <a:t>PAso</a:t>
            </a:r>
            <a:endParaRPr lang="en-US" sz="2400" b="1" dirty="0"/>
          </a:p>
        </p:txBody>
      </p:sp>
      <p:sp>
        <p:nvSpPr>
          <p:cNvPr id="23" name="Subtitle 26">
            <a:extLst>
              <a:ext uri="{FF2B5EF4-FFF2-40B4-BE49-F238E27FC236}">
                <a16:creationId xmlns:a16="http://schemas.microsoft.com/office/drawing/2014/main" id="{D0D71AA0-EEE9-4B49-88D5-44C26D00E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09" y="5045869"/>
            <a:ext cx="4929191" cy="592931"/>
          </a:xfrm>
        </p:spPr>
        <p:txBody>
          <a:bodyPr/>
          <a:lstStyle/>
          <a:p>
            <a:r>
              <a:rPr lang="en-US" sz="2000" dirty="0"/>
              <a:t>Improving Accessibility in Public Rights of Way</a:t>
            </a:r>
          </a:p>
        </p:txBody>
      </p:sp>
    </p:spTree>
    <p:extLst>
      <p:ext uri="{BB962C8B-B14F-4D97-AF65-F5344CB8AC3E}">
        <p14:creationId xmlns:p14="http://schemas.microsoft.com/office/powerpoint/2010/main" val="102206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67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64600" y="6594292"/>
            <a:ext cx="211057" cy="187508"/>
          </a:xfrm>
        </p:spPr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10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74FF16-BDBC-4F65-9A21-F789233364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0" r="25861"/>
          <a:stretch/>
        </p:blipFill>
        <p:spPr>
          <a:xfrm>
            <a:off x="228600" y="3584196"/>
            <a:ext cx="2438400" cy="21017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D6B2E7-1AFE-4577-B83F-1FF677C7A2A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391" t="33080" r="41133" b="37873"/>
          <a:stretch/>
        </p:blipFill>
        <p:spPr>
          <a:xfrm>
            <a:off x="2783281" y="3584195"/>
            <a:ext cx="2972499" cy="2101779"/>
          </a:xfrm>
          <a:prstGeom prst="rect">
            <a:avLst/>
          </a:pr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8BBDCCDA-53C6-4FAB-9448-D66688F30A84}"/>
              </a:ext>
            </a:extLst>
          </p:cNvPr>
          <p:cNvSpPr txBox="1">
            <a:spLocks/>
          </p:cNvSpPr>
          <p:nvPr/>
        </p:nvSpPr>
        <p:spPr>
          <a:xfrm>
            <a:off x="685800" y="929101"/>
            <a:ext cx="3657600" cy="56291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800" b="1" kern="0" dirty="0"/>
              <a:t>Data Collection Methodology</a:t>
            </a:r>
            <a:endParaRPr lang="en-US" sz="1800" kern="0" dirty="0"/>
          </a:p>
          <a:p>
            <a:endParaRPr lang="en-US" sz="1800" kern="0" dirty="0"/>
          </a:p>
          <a:p>
            <a:endParaRPr lang="en-US" sz="1800" kern="0" dirty="0"/>
          </a:p>
          <a:p>
            <a:pPr marL="0" indent="0">
              <a:buFontTx/>
              <a:buNone/>
            </a:pPr>
            <a:endParaRPr lang="en-US" sz="1800" kern="0" dirty="0"/>
          </a:p>
          <a:p>
            <a:pPr marL="0" indent="0">
              <a:buNone/>
            </a:pPr>
            <a:endParaRPr lang="en-US" sz="1800" kern="0" dirty="0"/>
          </a:p>
          <a:p>
            <a:pPr lvl="1"/>
            <a:endParaRPr lang="en-US" sz="1400" kern="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EB0FFA-7B85-4E5D-B6A4-20C47911C9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952312"/>
              </p:ext>
            </p:extLst>
          </p:nvPr>
        </p:nvGraphicFramePr>
        <p:xfrm>
          <a:off x="761999" y="1491283"/>
          <a:ext cx="7262927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451">
                  <a:extLst>
                    <a:ext uri="{9D8B030D-6E8A-4147-A177-3AD203B41FA5}">
                      <a16:colId xmlns:a16="http://schemas.microsoft.com/office/drawing/2014/main" val="351622684"/>
                    </a:ext>
                  </a:extLst>
                </a:gridCol>
                <a:gridCol w="4902476">
                  <a:extLst>
                    <a:ext uri="{9D8B030D-6E8A-4147-A177-3AD203B41FA5}">
                      <a16:colId xmlns:a16="http://schemas.microsoft.com/office/drawing/2014/main" val="35762706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Collected Feature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Collection Parameters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8430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Curb Ramps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measurements taken for all ramps elements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764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Transit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ADA measurements taken for all transit stop linear elements, noted additional features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4008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Push-Buttons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measurements and orientation of push-buttons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11890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38684A9-1ED4-420F-B401-55DEC83018A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667" t="13391" r="12238" b="11686"/>
          <a:stretch/>
        </p:blipFill>
        <p:spPr>
          <a:xfrm>
            <a:off x="5801175" y="3584195"/>
            <a:ext cx="3166029" cy="21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1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90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39200" y="6594292"/>
            <a:ext cx="211057" cy="187508"/>
          </a:xfrm>
        </p:spPr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11</a:t>
            </a:fld>
            <a:endParaRPr lang="en-US" dirty="0"/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E9124D6C-A97C-4BB0-A94B-7EE84D3DB9C5}"/>
              </a:ext>
            </a:extLst>
          </p:cNvPr>
          <p:cNvSpPr txBox="1">
            <a:spLocks/>
          </p:cNvSpPr>
          <p:nvPr/>
        </p:nvSpPr>
        <p:spPr>
          <a:xfrm>
            <a:off x="762000" y="915526"/>
            <a:ext cx="7246857" cy="38980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800" b="1" kern="0" dirty="0"/>
              <a:t>Data Collection Methodology</a:t>
            </a:r>
            <a:endParaRPr lang="en-US" sz="1800" kern="0" dirty="0"/>
          </a:p>
          <a:p>
            <a:endParaRPr lang="en-US" sz="1800" kern="0" dirty="0"/>
          </a:p>
          <a:p>
            <a:endParaRPr lang="en-US" sz="1800" kern="0" dirty="0"/>
          </a:p>
          <a:p>
            <a:pPr marL="0" indent="0">
              <a:buFontTx/>
              <a:buNone/>
            </a:pPr>
            <a:endParaRPr lang="en-US" sz="1800" kern="0" dirty="0"/>
          </a:p>
          <a:p>
            <a:pPr marL="0" indent="0">
              <a:buNone/>
            </a:pPr>
            <a:endParaRPr lang="en-US" sz="1800" kern="0" dirty="0"/>
          </a:p>
          <a:p>
            <a:pPr lvl="1"/>
            <a:endParaRPr lang="en-US" sz="1400" kern="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C955D15-93CD-413D-B30E-F195DFA19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705991"/>
              </p:ext>
            </p:extLst>
          </p:nvPr>
        </p:nvGraphicFramePr>
        <p:xfrm>
          <a:off x="883352" y="1327264"/>
          <a:ext cx="7262927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451">
                  <a:extLst>
                    <a:ext uri="{9D8B030D-6E8A-4147-A177-3AD203B41FA5}">
                      <a16:colId xmlns:a16="http://schemas.microsoft.com/office/drawing/2014/main" val="351622684"/>
                    </a:ext>
                  </a:extLst>
                </a:gridCol>
                <a:gridCol w="4902476">
                  <a:extLst>
                    <a:ext uri="{9D8B030D-6E8A-4147-A177-3AD203B41FA5}">
                      <a16:colId xmlns:a16="http://schemas.microsoft.com/office/drawing/2014/main" val="35762706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Collected Feature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Collection Parameters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8430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Visual Sidewalk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kern="0" dirty="0"/>
                        <a:t>Linear GPS tablet enabled work flow with video documentation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764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Detailed Sidewalk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kern="0" dirty="0"/>
                        <a:t>Linear methods to produce “continual calculations”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4008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Gaps, Missing, Transit Connection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Linear segments documented in database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11890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F14F7A6-B174-49CF-B2DF-E2ADC17EC7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457" t="12921" r="5000" b="43820"/>
          <a:stretch/>
        </p:blipFill>
        <p:spPr>
          <a:xfrm>
            <a:off x="96791" y="3526169"/>
            <a:ext cx="4520453" cy="2462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33EBBF-05B7-4B5E-B213-EECAC8B6BE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833" t="12921" r="5000" b="43820"/>
          <a:stretch/>
        </p:blipFill>
        <p:spPr>
          <a:xfrm>
            <a:off x="4724400" y="3526169"/>
            <a:ext cx="4322809" cy="24624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92D3C0-516A-437C-92F9-D515147D10B8}"/>
              </a:ext>
            </a:extLst>
          </p:cNvPr>
          <p:cNvSpPr/>
          <p:nvPr/>
        </p:nvSpPr>
        <p:spPr>
          <a:xfrm>
            <a:off x="96791" y="5549621"/>
            <a:ext cx="4520453" cy="4389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latin typeface="Arial" pitchFamily="34" charset="0"/>
                <a:cs typeface="Arial" pitchFamily="34" charset="0"/>
              </a:rPr>
              <a:t>Detailed Sidewalk Collection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B4FCAA-C4EE-42FB-AC8C-A8B8F2609C86}"/>
              </a:ext>
            </a:extLst>
          </p:cNvPr>
          <p:cNvSpPr/>
          <p:nvPr/>
        </p:nvSpPr>
        <p:spPr>
          <a:xfrm>
            <a:off x="4724400" y="5549620"/>
            <a:ext cx="4322809" cy="4389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latin typeface="Arial" pitchFamily="34" charset="0"/>
                <a:cs typeface="Arial" pitchFamily="34" charset="0"/>
              </a:rPr>
              <a:t>Visual Sidewalk Collection</a:t>
            </a:r>
          </a:p>
        </p:txBody>
      </p:sp>
    </p:spTree>
    <p:extLst>
      <p:ext uri="{BB962C8B-B14F-4D97-AF65-F5344CB8AC3E}">
        <p14:creationId xmlns:p14="http://schemas.microsoft.com/office/powerpoint/2010/main" val="262783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58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39200" y="6594292"/>
            <a:ext cx="211057" cy="187508"/>
          </a:xfrm>
        </p:spPr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12</a:t>
            </a:fld>
            <a:endParaRPr lang="en-US" dirty="0"/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E9124D6C-A97C-4BB0-A94B-7EE84D3DB9C5}"/>
              </a:ext>
            </a:extLst>
          </p:cNvPr>
          <p:cNvSpPr txBox="1">
            <a:spLocks/>
          </p:cNvSpPr>
          <p:nvPr/>
        </p:nvSpPr>
        <p:spPr>
          <a:xfrm>
            <a:off x="762000" y="915526"/>
            <a:ext cx="7246857" cy="38980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800" b="1" kern="0" dirty="0"/>
              <a:t>Facility Collection Methodology</a:t>
            </a:r>
            <a:endParaRPr lang="en-US" sz="1800" kern="0" dirty="0"/>
          </a:p>
          <a:p>
            <a:endParaRPr lang="en-US" sz="1800" kern="0" dirty="0"/>
          </a:p>
          <a:p>
            <a:endParaRPr lang="en-US" sz="1800" kern="0" dirty="0"/>
          </a:p>
          <a:p>
            <a:pPr marL="0" indent="0">
              <a:buFontTx/>
              <a:buNone/>
            </a:pPr>
            <a:endParaRPr lang="en-US" sz="1800" kern="0" dirty="0"/>
          </a:p>
          <a:p>
            <a:pPr marL="0" indent="0">
              <a:buNone/>
            </a:pPr>
            <a:endParaRPr lang="en-US" sz="1800" kern="0" dirty="0"/>
          </a:p>
          <a:p>
            <a:pPr lvl="1"/>
            <a:endParaRPr lang="en-US" sz="1400" kern="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C955D15-93CD-413D-B30E-F195DFA19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8463"/>
              </p:ext>
            </p:extLst>
          </p:nvPr>
        </p:nvGraphicFramePr>
        <p:xfrm>
          <a:off x="883352" y="1327264"/>
          <a:ext cx="726292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451">
                  <a:extLst>
                    <a:ext uri="{9D8B030D-6E8A-4147-A177-3AD203B41FA5}">
                      <a16:colId xmlns:a16="http://schemas.microsoft.com/office/drawing/2014/main" val="351622684"/>
                    </a:ext>
                  </a:extLst>
                </a:gridCol>
                <a:gridCol w="4902476">
                  <a:extLst>
                    <a:ext uri="{9D8B030D-6E8A-4147-A177-3AD203B41FA5}">
                      <a16:colId xmlns:a16="http://schemas.microsoft.com/office/drawing/2014/main" val="35762706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Collected Feature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Collection Parameters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8430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Site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kern="0" dirty="0"/>
                        <a:t>Organized by each facility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764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Building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Floor, Elements, Path of Travel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3637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Exterior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Level, Elements, Path of Travel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1684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33D1934-D136-4C63-8E42-4E39661FE6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367" t="12857" r="21529" b="43815"/>
          <a:stretch/>
        </p:blipFill>
        <p:spPr>
          <a:xfrm>
            <a:off x="609600" y="2895600"/>
            <a:ext cx="3810000" cy="32636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92D3C0-516A-437C-92F9-D515147D10B8}"/>
              </a:ext>
            </a:extLst>
          </p:cNvPr>
          <p:cNvSpPr/>
          <p:nvPr/>
        </p:nvSpPr>
        <p:spPr>
          <a:xfrm>
            <a:off x="609600" y="5722991"/>
            <a:ext cx="3810000" cy="4389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latin typeface="Arial" pitchFamily="34" charset="0"/>
                <a:cs typeface="Arial" pitchFamily="34" charset="0"/>
              </a:rPr>
              <a:t>Facility Collection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A49C6C-456B-4312-8471-3C14B815BE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667" t="12921" r="19167"/>
          <a:stretch/>
        </p:blipFill>
        <p:spPr>
          <a:xfrm>
            <a:off x="4572000" y="2895600"/>
            <a:ext cx="3810000" cy="32769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1B0D894-6454-42CD-9FA5-8307D93DB6BC}"/>
              </a:ext>
            </a:extLst>
          </p:cNvPr>
          <p:cNvSpPr/>
          <p:nvPr/>
        </p:nvSpPr>
        <p:spPr>
          <a:xfrm>
            <a:off x="4572000" y="5733595"/>
            <a:ext cx="3810000" cy="4389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latin typeface="Arial" pitchFamily="34" charset="0"/>
                <a:cs typeface="Arial" pitchFamily="34" charset="0"/>
              </a:rPr>
              <a:t>Facility Report</a:t>
            </a:r>
          </a:p>
        </p:txBody>
      </p:sp>
    </p:spTree>
    <p:extLst>
      <p:ext uri="{BB962C8B-B14F-4D97-AF65-F5344CB8AC3E}">
        <p14:creationId xmlns:p14="http://schemas.microsoft.com/office/powerpoint/2010/main" val="330051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4321203-A03E-450F-8134-0713E063EEA7}"/>
              </a:ext>
            </a:extLst>
          </p:cNvPr>
          <p:cNvSpPr/>
          <p:nvPr/>
        </p:nvSpPr>
        <p:spPr>
          <a:xfrm>
            <a:off x="1410552" y="4273383"/>
            <a:ext cx="4419600" cy="1046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TCAP Scoring Matrix</a:t>
            </a:r>
          </a:p>
        </p:txBody>
      </p:sp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31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13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A40D77-0E99-4650-906F-B235083DB809}"/>
              </a:ext>
            </a:extLst>
          </p:cNvPr>
          <p:cNvGrpSpPr/>
          <p:nvPr/>
        </p:nvGrpSpPr>
        <p:grpSpPr>
          <a:xfrm>
            <a:off x="1373230" y="1080009"/>
            <a:ext cx="5867400" cy="3207881"/>
            <a:chOff x="468347" y="826847"/>
            <a:chExt cx="6858001" cy="40198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5BB9DF-6AF0-4D2A-A124-4D1A3E09D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47" y="826847"/>
              <a:ext cx="6858001" cy="401980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663D5B-FF2D-4471-A045-CBF7E7238DA9}"/>
                </a:ext>
              </a:extLst>
            </p:cNvPr>
            <p:cNvSpPr txBox="1"/>
            <p:nvPr/>
          </p:nvSpPr>
          <p:spPr>
            <a:xfrm>
              <a:off x="851206" y="1096162"/>
              <a:ext cx="864050" cy="327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Heaves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2D186A-DE3B-44A5-B550-A34EF40BE69A}"/>
                </a:ext>
              </a:extLst>
            </p:cNvPr>
            <p:cNvSpPr txBox="1"/>
            <p:nvPr/>
          </p:nvSpPr>
          <p:spPr>
            <a:xfrm>
              <a:off x="1554289" y="959310"/>
              <a:ext cx="695356" cy="327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Slope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A9BB46-A5BB-4D61-8AF6-FDB45732BA0C}"/>
                </a:ext>
              </a:extLst>
            </p:cNvPr>
            <p:cNvSpPr txBox="1"/>
            <p:nvPr/>
          </p:nvSpPr>
          <p:spPr>
            <a:xfrm>
              <a:off x="1907704" y="1186009"/>
              <a:ext cx="975981" cy="327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Obs.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8D92E6-C507-4888-A354-084471E6DE58}"/>
                </a:ext>
              </a:extLst>
            </p:cNvPr>
            <p:cNvSpPr txBox="1"/>
            <p:nvPr/>
          </p:nvSpPr>
          <p:spPr>
            <a:xfrm>
              <a:off x="4793887" y="1033648"/>
              <a:ext cx="840227" cy="327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Schools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81F9E6-23C4-4A05-A8EE-30291822BFDD}"/>
                </a:ext>
              </a:extLst>
            </p:cNvPr>
            <p:cNvSpPr txBox="1"/>
            <p:nvPr/>
          </p:nvSpPr>
          <p:spPr>
            <a:xfrm>
              <a:off x="4207170" y="882937"/>
              <a:ext cx="750297" cy="539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Bus Stops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9BCB1C-CA27-49BE-9DDA-EEB37CC6DE85}"/>
                </a:ext>
              </a:extLst>
            </p:cNvPr>
            <p:cNvSpPr txBox="1"/>
            <p:nvPr/>
          </p:nvSpPr>
          <p:spPr>
            <a:xfrm>
              <a:off x="3491880" y="1016732"/>
              <a:ext cx="1022258" cy="539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Gov.</a:t>
              </a:r>
            </a:p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Bldgs.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F6C6A0-E60F-4686-8929-591911470329}"/>
                </a:ext>
              </a:extLst>
            </p:cNvPr>
            <p:cNvSpPr txBox="1"/>
            <p:nvPr/>
          </p:nvSpPr>
          <p:spPr>
            <a:xfrm>
              <a:off x="1223628" y="3645024"/>
              <a:ext cx="1172065" cy="1041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Severity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Score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(#)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C9C48-E529-46A2-A0C1-F9E1D8E119BB}"/>
                </a:ext>
              </a:extLst>
            </p:cNvPr>
            <p:cNvSpPr txBox="1"/>
            <p:nvPr/>
          </p:nvSpPr>
          <p:spPr>
            <a:xfrm>
              <a:off x="4002462" y="3645024"/>
              <a:ext cx="1145602" cy="1041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Activity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Score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(#)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EB8FE8-E09E-41C1-845E-8A8E7E224BBB}"/>
                </a:ext>
              </a:extLst>
            </p:cNvPr>
            <p:cNvSpPr txBox="1"/>
            <p:nvPr/>
          </p:nvSpPr>
          <p:spPr>
            <a:xfrm>
              <a:off x="5876110" y="3734753"/>
              <a:ext cx="1450238" cy="732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Total Score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(#)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36CA056-1D8A-439B-A9E1-11372D2DC2A7}"/>
              </a:ext>
            </a:extLst>
          </p:cNvPr>
          <p:cNvSpPr/>
          <p:nvPr/>
        </p:nvSpPr>
        <p:spPr>
          <a:xfrm>
            <a:off x="1519073" y="4574508"/>
            <a:ext cx="838200" cy="685800"/>
          </a:xfrm>
          <a:prstGeom prst="rect">
            <a:avLst/>
          </a:prstGeom>
          <a:solidFill>
            <a:srgbClr val="FFC7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E117B3-8AC5-46B3-9AE8-939AFCD1F3E3}"/>
              </a:ext>
            </a:extLst>
          </p:cNvPr>
          <p:cNvSpPr/>
          <p:nvPr/>
        </p:nvSpPr>
        <p:spPr>
          <a:xfrm>
            <a:off x="2357273" y="4574508"/>
            <a:ext cx="838200" cy="6858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162C84-13C0-481D-AED3-3AE1654089FE}"/>
              </a:ext>
            </a:extLst>
          </p:cNvPr>
          <p:cNvSpPr/>
          <p:nvPr/>
        </p:nvSpPr>
        <p:spPr>
          <a:xfrm>
            <a:off x="3195473" y="4574508"/>
            <a:ext cx="838200" cy="685800"/>
          </a:xfrm>
          <a:prstGeom prst="rect">
            <a:avLst/>
          </a:prstGeom>
          <a:solidFill>
            <a:srgbClr val="CC00B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F83829-9057-46E8-8D01-FB2E33031EDF}"/>
              </a:ext>
            </a:extLst>
          </p:cNvPr>
          <p:cNvSpPr/>
          <p:nvPr/>
        </p:nvSpPr>
        <p:spPr>
          <a:xfrm>
            <a:off x="4033673" y="4574508"/>
            <a:ext cx="838200" cy="685800"/>
          </a:xfrm>
          <a:prstGeom prst="rect">
            <a:avLst/>
          </a:prstGeom>
          <a:solidFill>
            <a:srgbClr val="FF006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46510E-6B0F-41E1-8090-FCFA91FAC1D6}"/>
              </a:ext>
            </a:extLst>
          </p:cNvPr>
          <p:cNvSpPr/>
          <p:nvPr/>
        </p:nvSpPr>
        <p:spPr>
          <a:xfrm>
            <a:off x="4871873" y="4574508"/>
            <a:ext cx="838200" cy="685800"/>
          </a:xfrm>
          <a:prstGeom prst="rect">
            <a:avLst/>
          </a:prstGeom>
          <a:solidFill>
            <a:srgbClr val="8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7493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31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AD1E92-5A8B-463D-B620-713C9093BD76}"/>
              </a:ext>
            </a:extLst>
          </p:cNvPr>
          <p:cNvSpPr txBox="1"/>
          <p:nvPr/>
        </p:nvSpPr>
        <p:spPr>
          <a:xfrm>
            <a:off x="76200" y="942945"/>
            <a:ext cx="899945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Statewide Overview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247684-015F-F7E7-590F-328FB19C5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447800"/>
            <a:ext cx="4648200" cy="4686425"/>
          </a:xfrm>
          <a:prstGeom prst="rect">
            <a:avLst/>
          </a:prstGeom>
        </p:spPr>
      </p:pic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BC574D21-AF94-CEE5-84D7-0E6E4E5223B2}"/>
              </a:ext>
            </a:extLst>
          </p:cNvPr>
          <p:cNvCxnSpPr>
            <a:cxnSpLocks/>
          </p:cNvCxnSpPr>
          <p:nvPr/>
        </p:nvCxnSpPr>
        <p:spPr>
          <a:xfrm flipH="1">
            <a:off x="8720539" y="3290411"/>
            <a:ext cx="112959" cy="2551536"/>
          </a:xfrm>
          <a:prstGeom prst="bentConnector3">
            <a:avLst>
              <a:gd name="adj1" fmla="val -202374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527BFCC-DC4E-BA65-2E83-0A0EADDAE3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7378" r="52178"/>
          <a:stretch/>
        </p:blipFill>
        <p:spPr>
          <a:xfrm>
            <a:off x="5119419" y="1570564"/>
            <a:ext cx="3657599" cy="21276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11F1F2-23B6-099F-E1D1-91A8DBCC207C}"/>
              </a:ext>
            </a:extLst>
          </p:cNvPr>
          <p:cNvSpPr txBox="1"/>
          <p:nvPr/>
        </p:nvSpPr>
        <p:spPr>
          <a:xfrm>
            <a:off x="5008914" y="3923306"/>
            <a:ext cx="367724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3% is light. Generally, if scrutinized,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TxDOT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needs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number higher and at +/- 10%</a:t>
            </a:r>
            <a:r>
              <a:rPr lang="en-US" sz="1600" dirty="0"/>
              <a:t> 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45E2168-3788-331B-280B-35614A1339C6}"/>
              </a:ext>
            </a:extLst>
          </p:cNvPr>
          <p:cNvSpPr txBox="1"/>
          <p:nvPr/>
        </p:nvSpPr>
        <p:spPr>
          <a:xfrm>
            <a:off x="5008915" y="4670030"/>
            <a:ext cx="3730781" cy="156966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number represents TxDOT’s true projected 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remediation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this current cycle. True remediation of the projects eligible and in the IPs should be closer to 10% - will not happen over night OR without a proper plan</a:t>
            </a:r>
            <a:endParaRPr lang="en-US" sz="160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B298E01E-78AF-10EB-2466-7DEF4DE84FA8}"/>
              </a:ext>
            </a:extLst>
          </p:cNvPr>
          <p:cNvCxnSpPr>
            <a:cxnSpLocks/>
          </p:cNvCxnSpPr>
          <p:nvPr/>
        </p:nvCxnSpPr>
        <p:spPr>
          <a:xfrm flipH="1">
            <a:off x="8681099" y="2901999"/>
            <a:ext cx="98390" cy="1463892"/>
          </a:xfrm>
          <a:prstGeom prst="bentConnector3">
            <a:avLst>
              <a:gd name="adj1" fmla="val -232341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8">
            <a:extLst>
              <a:ext uri="{FF2B5EF4-FFF2-40B4-BE49-F238E27FC236}">
                <a16:creationId xmlns:a16="http://schemas.microsoft.com/office/drawing/2014/main" id="{D9C78D3C-81C4-8A27-7DCF-EB760EBAFC8F}"/>
              </a:ext>
            </a:extLst>
          </p:cNvPr>
          <p:cNvSpPr txBox="1"/>
          <p:nvPr/>
        </p:nvSpPr>
        <p:spPr>
          <a:xfrm>
            <a:off x="7947201" y="3236300"/>
            <a:ext cx="799815" cy="2923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.3112%</a:t>
            </a:r>
          </a:p>
        </p:txBody>
      </p:sp>
    </p:spTree>
    <p:extLst>
      <p:ext uri="{BB962C8B-B14F-4D97-AF65-F5344CB8AC3E}">
        <p14:creationId xmlns:p14="http://schemas.microsoft.com/office/powerpoint/2010/main" val="86072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97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15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AD1E92-5A8B-463D-B620-713C9093BD76}"/>
              </a:ext>
            </a:extLst>
          </p:cNvPr>
          <p:cNvSpPr txBox="1"/>
          <p:nvPr/>
        </p:nvSpPr>
        <p:spPr>
          <a:xfrm>
            <a:off x="677942" y="942945"/>
            <a:ext cx="762785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District Overview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9F32EAF-3290-4FA9-86C5-E59CC8A3E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624476"/>
              </p:ext>
            </p:extLst>
          </p:nvPr>
        </p:nvGraphicFramePr>
        <p:xfrm>
          <a:off x="5537200" y="2187732"/>
          <a:ext cx="3378200" cy="2857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1908">
                  <a:extLst>
                    <a:ext uri="{9D8B030D-6E8A-4147-A177-3AD203B41FA5}">
                      <a16:colId xmlns:a16="http://schemas.microsoft.com/office/drawing/2014/main" val="514103875"/>
                    </a:ext>
                  </a:extLst>
                </a:gridCol>
                <a:gridCol w="1596292">
                  <a:extLst>
                    <a:ext uri="{9D8B030D-6E8A-4147-A177-3AD203B41FA5}">
                      <a16:colId xmlns:a16="http://schemas.microsoft.com/office/drawing/2014/main" val="317688261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Dist. Number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19356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Dist. Name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Paso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46171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Dist. Abbv.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ELP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09883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5,953,805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973031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14,835,657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075975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18,050,972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506978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D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10,674,924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40203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F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2,546,703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451434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Total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52,062,061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41566240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Corridor Segment Counts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1957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67642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62627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44370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D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565543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F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939779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F426AA6-7A33-4DB6-B311-6D8C9DC9A601}"/>
              </a:ext>
            </a:extLst>
          </p:cNvPr>
          <p:cNvSpPr txBox="1"/>
          <p:nvPr/>
        </p:nvSpPr>
        <p:spPr>
          <a:xfrm>
            <a:off x="5537200" y="1752600"/>
            <a:ext cx="3378200" cy="307777"/>
          </a:xfrm>
          <a:prstGeom prst="rect">
            <a:avLst/>
          </a:prstGeom>
          <a:solidFill>
            <a:srgbClr val="0C284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District Elements Requiring Remediation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7B899-83EB-40E4-BC75-464D8E01E1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233"/>
          <a:stretch/>
        </p:blipFill>
        <p:spPr>
          <a:xfrm>
            <a:off x="114835" y="1769682"/>
            <a:ext cx="5394123" cy="324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0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87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16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AD1E92-5A8B-463D-B620-713C9093BD76}"/>
              </a:ext>
            </a:extLst>
          </p:cNvPr>
          <p:cNvSpPr txBox="1"/>
          <p:nvPr/>
        </p:nvSpPr>
        <p:spPr>
          <a:xfrm>
            <a:off x="677942" y="942945"/>
            <a:ext cx="762785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Development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A8B425-E69D-491F-B4A2-5C6E3F4324F0}"/>
              </a:ext>
            </a:extLst>
          </p:cNvPr>
          <p:cNvSpPr/>
          <p:nvPr/>
        </p:nvSpPr>
        <p:spPr>
          <a:xfrm>
            <a:off x="5334000" y="1725458"/>
            <a:ext cx="3581400" cy="3871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 project remediation within the Projects Toolkit</a:t>
            </a:r>
          </a:p>
          <a:p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Serves as a central location for project creation, scoping, planning, and tracking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Initializes project workflows and reporting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Provides direct integration with the Transition Plan for reporting progress and providing logic of non-improved areas</a:t>
            </a:r>
          </a:p>
          <a:p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User access and approval capacity is developed based on identified level of project integration and credentials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2356A9-8C70-42B8-B7D2-CFA4D9120A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32" t="11092" r="17501" b="3311"/>
          <a:stretch/>
        </p:blipFill>
        <p:spPr>
          <a:xfrm>
            <a:off x="209950" y="1527813"/>
            <a:ext cx="4978400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11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17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AD1E92-5A8B-463D-B620-713C9093BD76}"/>
              </a:ext>
            </a:extLst>
          </p:cNvPr>
          <p:cNvSpPr txBox="1"/>
          <p:nvPr/>
        </p:nvSpPr>
        <p:spPr>
          <a:xfrm>
            <a:off x="677942" y="942945"/>
            <a:ext cx="762785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DEMO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F1A8EE-5550-4BB9-8BE0-CBCE6CA7BC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293"/>
          <a:stretch/>
        </p:blipFill>
        <p:spPr>
          <a:xfrm>
            <a:off x="660889" y="1371600"/>
            <a:ext cx="7627858" cy="43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5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9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3D153-F540-48E3-976D-8E7B8C3641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685800"/>
            <a:ext cx="5139159" cy="556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6272C3-FD1B-4F1D-BD2F-0E73B85432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51" r="10950" b="5200"/>
          <a:stretch/>
        </p:blipFill>
        <p:spPr>
          <a:xfrm>
            <a:off x="5313171" y="4648200"/>
            <a:ext cx="3656957" cy="13052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9150E9-80E2-47B8-BAC6-31BD00F8D8F0}"/>
              </a:ext>
            </a:extLst>
          </p:cNvPr>
          <p:cNvSpPr/>
          <p:nvPr/>
        </p:nvSpPr>
        <p:spPr>
          <a:xfrm>
            <a:off x="5330277" y="1221440"/>
            <a:ext cx="3656956" cy="3276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Project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Design / Letting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Inspection</a:t>
            </a:r>
          </a:p>
          <a:p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User Credentials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View Only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Project Creator / Planner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Approval</a:t>
            </a:r>
          </a:p>
          <a:p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Project Closeout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Verification and Acceptance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CIV Reporting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0614D-5FF2-49F3-886C-43E7477529B9}"/>
              </a:ext>
            </a:extLst>
          </p:cNvPr>
          <p:cNvSpPr txBox="1"/>
          <p:nvPr/>
        </p:nvSpPr>
        <p:spPr>
          <a:xfrm>
            <a:off x="5330277" y="821330"/>
            <a:ext cx="3656956" cy="400110"/>
          </a:xfrm>
          <a:prstGeom prst="rect">
            <a:avLst/>
          </a:prstGeom>
          <a:solidFill>
            <a:srgbClr val="0C274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TCAP Workflows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4227643D-AB8F-474C-B07C-C6A094F8CC9F}"/>
              </a:ext>
            </a:extLst>
          </p:cNvPr>
          <p:cNvSpPr/>
          <p:nvPr/>
        </p:nvSpPr>
        <p:spPr>
          <a:xfrm>
            <a:off x="7717971" y="1600199"/>
            <a:ext cx="609600" cy="2422869"/>
          </a:xfrm>
          <a:prstGeom prst="downArrow">
            <a:avLst/>
          </a:prstGeom>
          <a:solidFill>
            <a:srgbClr val="0B1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E8B1D5-7F3A-4DA6-A321-D10AE45AA99F}"/>
              </a:ext>
            </a:extLst>
          </p:cNvPr>
          <p:cNvSpPr txBox="1"/>
          <p:nvPr/>
        </p:nvSpPr>
        <p:spPr>
          <a:xfrm rot="16200000">
            <a:off x="7299962" y="2242344"/>
            <a:ext cx="1593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Duration</a:t>
            </a:r>
          </a:p>
          <a:p>
            <a:endParaRPr lang="en-US" sz="12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4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009" y="4429125"/>
            <a:ext cx="5100433" cy="1057275"/>
          </a:xfrm>
        </p:spPr>
        <p:txBody>
          <a:bodyPr/>
          <a:lstStyle/>
          <a:p>
            <a:r>
              <a:rPr lang="en-US" dirty="0"/>
              <a:t>Question &amp; Answer</a:t>
            </a:r>
            <a:br>
              <a:rPr lang="en-US" dirty="0"/>
            </a:br>
            <a:r>
              <a:rPr lang="en-US" dirty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176405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44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79478-72EC-4DCD-B4B4-0C69052E575E}"/>
              </a:ext>
            </a:extLst>
          </p:cNvPr>
          <p:cNvSpPr txBox="1"/>
          <p:nvPr/>
        </p:nvSpPr>
        <p:spPr>
          <a:xfrm>
            <a:off x="152400" y="1098140"/>
            <a:ext cx="52577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Agenda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Goals, Introductions, Background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Safety Moment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Overview of TCAP and Transition 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What is TCAP and Phases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Purpose of Engagement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TCAP Web Interface Review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Project Tracking and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District Workflows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Points of District Contact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Next Steps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C31299-3AA0-4560-B044-A799FFB3B698}"/>
              </a:ext>
            </a:extLst>
          </p:cNvPr>
          <p:cNvSpPr/>
          <p:nvPr/>
        </p:nvSpPr>
        <p:spPr>
          <a:xfrm>
            <a:off x="5132184" y="4767495"/>
            <a:ext cx="3787489" cy="370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itchFamily="34" charset="0"/>
                <a:cs typeface="Arial" pitchFamily="34" charset="0"/>
              </a:rPr>
              <a:t>Mapping of Corridor Scoring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111DF4-8CA9-4277-B004-003D0C085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2185" y="1676401"/>
            <a:ext cx="3787489" cy="309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E63866C5-2980-46F4-A13F-81B53E17C0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6" t="62171" r="30705" b="6667"/>
          <a:stretch/>
        </p:blipFill>
        <p:spPr>
          <a:xfrm>
            <a:off x="1219201" y="1338964"/>
            <a:ext cx="6553200" cy="4678882"/>
          </a:xfrm>
          <a:prstGeom prst="rect">
            <a:avLst/>
          </a:prstGeom>
        </p:spPr>
      </p:pic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23"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3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D81951-3E44-451E-A6A0-2746A883777C}"/>
              </a:ext>
            </a:extLst>
          </p:cNvPr>
          <p:cNvSpPr/>
          <p:nvPr/>
        </p:nvSpPr>
        <p:spPr>
          <a:xfrm>
            <a:off x="838200" y="840154"/>
            <a:ext cx="6158103" cy="57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</a:rPr>
              <a:t>Safety Moment</a:t>
            </a:r>
          </a:p>
        </p:txBody>
      </p:sp>
      <p:pic>
        <p:nvPicPr>
          <p:cNvPr id="13" name="Graphic 12" descr="Warning">
            <a:extLst>
              <a:ext uri="{FF2B5EF4-FFF2-40B4-BE49-F238E27FC236}">
                <a16:creationId xmlns:a16="http://schemas.microsoft.com/office/drawing/2014/main" id="{040427BB-6C07-49B6-A86D-83F24FBC39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3400" y="818892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02A152-4C92-40BC-B892-AD5EC16DC68A}"/>
              </a:ext>
            </a:extLst>
          </p:cNvPr>
          <p:cNvSpPr txBox="1"/>
          <p:nvPr/>
        </p:nvSpPr>
        <p:spPr>
          <a:xfrm>
            <a:off x="1219200" y="5740847"/>
            <a:ext cx="6553199" cy="27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chemeClr val="lt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Connectivity is not just for vehicles</a:t>
            </a:r>
          </a:p>
        </p:txBody>
      </p:sp>
    </p:spTree>
    <p:extLst>
      <p:ext uri="{BB962C8B-B14F-4D97-AF65-F5344CB8AC3E}">
        <p14:creationId xmlns:p14="http://schemas.microsoft.com/office/powerpoint/2010/main" val="337039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53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3D153-F540-48E3-976D-8E7B8C3641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685800"/>
            <a:ext cx="5139159" cy="556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6272C3-FD1B-4F1D-BD2F-0E73B85432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51" r="10950" b="5200"/>
          <a:stretch/>
        </p:blipFill>
        <p:spPr>
          <a:xfrm>
            <a:off x="5313171" y="4648200"/>
            <a:ext cx="3656957" cy="13052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9150E9-80E2-47B8-BAC6-31BD00F8D8F0}"/>
              </a:ext>
            </a:extLst>
          </p:cNvPr>
          <p:cNvSpPr/>
          <p:nvPr/>
        </p:nvSpPr>
        <p:spPr>
          <a:xfrm>
            <a:off x="5330277" y="1221440"/>
            <a:ext cx="3656956" cy="3276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Project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Design / Letting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Inspection</a:t>
            </a:r>
          </a:p>
          <a:p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User Credentials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View Only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Project Creator / Planner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Approval</a:t>
            </a:r>
          </a:p>
          <a:p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Project Closeout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Verification and Acceptance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CIV Reporting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0614D-5FF2-49F3-886C-43E7477529B9}"/>
              </a:ext>
            </a:extLst>
          </p:cNvPr>
          <p:cNvSpPr txBox="1"/>
          <p:nvPr/>
        </p:nvSpPr>
        <p:spPr>
          <a:xfrm>
            <a:off x="5330277" y="821330"/>
            <a:ext cx="3656956" cy="400110"/>
          </a:xfrm>
          <a:prstGeom prst="rect">
            <a:avLst/>
          </a:prstGeom>
          <a:solidFill>
            <a:srgbClr val="0C274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TCAP Workflows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4227643D-AB8F-474C-B07C-C6A094F8CC9F}"/>
              </a:ext>
            </a:extLst>
          </p:cNvPr>
          <p:cNvSpPr/>
          <p:nvPr/>
        </p:nvSpPr>
        <p:spPr>
          <a:xfrm>
            <a:off x="7717971" y="1600199"/>
            <a:ext cx="609600" cy="2422869"/>
          </a:xfrm>
          <a:prstGeom prst="downArrow">
            <a:avLst/>
          </a:prstGeom>
          <a:solidFill>
            <a:srgbClr val="0B1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E8B1D5-7F3A-4DA6-A321-D10AE45AA99F}"/>
              </a:ext>
            </a:extLst>
          </p:cNvPr>
          <p:cNvSpPr txBox="1"/>
          <p:nvPr/>
        </p:nvSpPr>
        <p:spPr>
          <a:xfrm rot="16200000">
            <a:off x="7299962" y="2242344"/>
            <a:ext cx="1593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Duration</a:t>
            </a:r>
          </a:p>
          <a:p>
            <a:endParaRPr lang="en-US" sz="12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66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5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9150E9-80E2-47B8-BAC6-31BD00F8D8F0}"/>
              </a:ext>
            </a:extLst>
          </p:cNvPr>
          <p:cNvSpPr/>
          <p:nvPr/>
        </p:nvSpPr>
        <p:spPr>
          <a:xfrm>
            <a:off x="533400" y="1447800"/>
            <a:ext cx="3656956" cy="3276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Project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Design / Letting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Inspection</a:t>
            </a:r>
          </a:p>
          <a:p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User Credentials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View Only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Project Creator / Planner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Approval</a:t>
            </a:r>
          </a:p>
          <a:p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Project Closeout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Verification and Acceptance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CIV Reporting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0614D-5FF2-49F3-886C-43E7477529B9}"/>
              </a:ext>
            </a:extLst>
          </p:cNvPr>
          <p:cNvSpPr txBox="1"/>
          <p:nvPr/>
        </p:nvSpPr>
        <p:spPr>
          <a:xfrm>
            <a:off x="533400" y="1047690"/>
            <a:ext cx="3656956" cy="400110"/>
          </a:xfrm>
          <a:prstGeom prst="rect">
            <a:avLst/>
          </a:prstGeom>
          <a:solidFill>
            <a:srgbClr val="0C274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TCAP Workflows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4227643D-AB8F-474C-B07C-C6A094F8CC9F}"/>
              </a:ext>
            </a:extLst>
          </p:cNvPr>
          <p:cNvSpPr/>
          <p:nvPr/>
        </p:nvSpPr>
        <p:spPr>
          <a:xfrm>
            <a:off x="4282653" y="1828800"/>
            <a:ext cx="609600" cy="2422869"/>
          </a:xfrm>
          <a:prstGeom prst="downArrow">
            <a:avLst/>
          </a:prstGeom>
          <a:solidFill>
            <a:srgbClr val="0B1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E8B1D5-7F3A-4DA6-A321-D10AE45AA99F}"/>
              </a:ext>
            </a:extLst>
          </p:cNvPr>
          <p:cNvSpPr txBox="1"/>
          <p:nvPr/>
        </p:nvSpPr>
        <p:spPr>
          <a:xfrm rot="16200000">
            <a:off x="3864643" y="2549385"/>
            <a:ext cx="1593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Duration</a:t>
            </a:r>
          </a:p>
          <a:p>
            <a:endParaRPr lang="en-US" sz="1200" b="1" dirty="0" err="1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2CF5AD-D878-4E74-8790-5C602992648C}"/>
              </a:ext>
            </a:extLst>
          </p:cNvPr>
          <p:cNvSpPr/>
          <p:nvPr/>
        </p:nvSpPr>
        <p:spPr>
          <a:xfrm>
            <a:off x="4953644" y="1447800"/>
            <a:ext cx="3656956" cy="3276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Implementation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Execute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Initiate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PD</a:t>
            </a:r>
          </a:p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Pre-Procurement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Procurement</a:t>
            </a:r>
          </a:p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Ready to 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PS&amp;E</a:t>
            </a:r>
          </a:p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Construction</a:t>
            </a:r>
          </a:p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Inspection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Closed</a:t>
            </a:r>
          </a:p>
          <a:p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Remediation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3732CA-BA47-4D00-99DB-23FBD0951F0E}"/>
              </a:ext>
            </a:extLst>
          </p:cNvPr>
          <p:cNvSpPr txBox="1"/>
          <p:nvPr/>
        </p:nvSpPr>
        <p:spPr>
          <a:xfrm>
            <a:off x="4960460" y="1047690"/>
            <a:ext cx="3650140" cy="400110"/>
          </a:xfrm>
          <a:prstGeom prst="rect">
            <a:avLst/>
          </a:prstGeom>
          <a:solidFill>
            <a:srgbClr val="0C274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TxDOTConnect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Workflows</a:t>
            </a:r>
          </a:p>
        </p:txBody>
      </p:sp>
    </p:spTree>
    <p:extLst>
      <p:ext uri="{BB962C8B-B14F-4D97-AF65-F5344CB8AC3E}">
        <p14:creationId xmlns:p14="http://schemas.microsoft.com/office/powerpoint/2010/main" val="16224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9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1C2697-2461-41EF-9E77-895365772B8B}"/>
              </a:ext>
            </a:extLst>
          </p:cNvPr>
          <p:cNvSpPr txBox="1"/>
          <p:nvPr/>
        </p:nvSpPr>
        <p:spPr>
          <a:xfrm>
            <a:off x="2133600" y="1004530"/>
            <a:ext cx="6477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TxDOT Comprehensive Accessibility Program (TCAP)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Geospatial inventory of all noncompliant pedestrian accessible elements contained within the Pedestrian Access Inventory database (PAI).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TCAP’s PAI comprises ADA assets within the public ROW and was completed in June 2021 and includes 100% collection of accessibility elements within the ROW</a:t>
            </a:r>
          </a:p>
          <a:p>
            <a:r>
              <a:rPr lang="en-US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Additionally houses geospatial inventory of TxDOT owned or leased buildings and facilities identified as a localized point.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Creates a space for remediation tracking, project development, cost estimation creation, and reporting of ADA remediation workflows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System allows planners, designers, and maintenance personnel access to information to make informed decisions related to ADA deficiencies and program remediation work into their projects.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Formal name of the Web Application (WebApp or TCAP WebApp) which references an ArcGIS system housing the PAI data, facility data, notations of locations for grievances, and reporting.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23672AB-B449-4381-BA93-F0CDE8C5A753}"/>
              </a:ext>
            </a:extLst>
          </p:cNvPr>
          <p:cNvSpPr/>
          <p:nvPr/>
        </p:nvSpPr>
        <p:spPr>
          <a:xfrm>
            <a:off x="333375" y="1524000"/>
            <a:ext cx="1514207" cy="1514207"/>
          </a:xfrm>
          <a:custGeom>
            <a:avLst/>
            <a:gdLst>
              <a:gd name="connsiteX0" fmla="*/ 0 w 1514207"/>
              <a:gd name="connsiteY0" fmla="*/ 757104 h 1514207"/>
              <a:gd name="connsiteX1" fmla="*/ 757104 w 1514207"/>
              <a:gd name="connsiteY1" fmla="*/ 0 h 1514207"/>
              <a:gd name="connsiteX2" fmla="*/ 1514208 w 1514207"/>
              <a:gd name="connsiteY2" fmla="*/ 757104 h 1514207"/>
              <a:gd name="connsiteX3" fmla="*/ 757104 w 1514207"/>
              <a:gd name="connsiteY3" fmla="*/ 1514208 h 1514207"/>
              <a:gd name="connsiteX4" fmla="*/ 0 w 1514207"/>
              <a:gd name="connsiteY4" fmla="*/ 757104 h 151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207" h="1514207">
                <a:moveTo>
                  <a:pt x="0" y="757104"/>
                </a:moveTo>
                <a:cubicBezTo>
                  <a:pt x="0" y="338967"/>
                  <a:pt x="338967" y="0"/>
                  <a:pt x="757104" y="0"/>
                </a:cubicBezTo>
                <a:cubicBezTo>
                  <a:pt x="1175241" y="0"/>
                  <a:pt x="1514208" y="338967"/>
                  <a:pt x="1514208" y="757104"/>
                </a:cubicBezTo>
                <a:cubicBezTo>
                  <a:pt x="1514208" y="1175241"/>
                  <a:pt x="1175241" y="1514208"/>
                  <a:pt x="757104" y="1514208"/>
                </a:cubicBezTo>
                <a:cubicBezTo>
                  <a:pt x="338967" y="1514208"/>
                  <a:pt x="0" y="1175241"/>
                  <a:pt x="0" y="757104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3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5880" tIns="245880" rIns="245880" bIns="245880" numCol="1" spcCol="1270" anchor="ctr" anchorCtr="0">
            <a:noAutofit/>
          </a:bodyPr>
          <a:lstStyle/>
          <a:p>
            <a:pPr marL="0" lvl="0" indent="0" algn="ctr" defTabSz="844550">
              <a:spcBef>
                <a:spcPct val="0"/>
              </a:spcBef>
              <a:buNone/>
            </a:pPr>
            <a:r>
              <a:rPr lang="en-US" sz="1750" kern="1200" dirty="0">
                <a:solidFill>
                  <a:schemeClr val="tx1"/>
                </a:solidFill>
              </a:rPr>
              <a:t>Pedestrian</a:t>
            </a:r>
          </a:p>
          <a:p>
            <a:pPr marL="0" lvl="0" indent="0" algn="ctr" defTabSz="844550">
              <a:spcBef>
                <a:spcPct val="0"/>
              </a:spcBef>
              <a:buNone/>
            </a:pPr>
            <a:r>
              <a:rPr lang="en-US" sz="1750" dirty="0">
                <a:solidFill>
                  <a:schemeClr val="tx1"/>
                </a:solidFill>
              </a:rPr>
              <a:t>Access</a:t>
            </a:r>
          </a:p>
          <a:p>
            <a:pPr marL="0" lvl="0" indent="0" algn="ctr" defTabSz="844550">
              <a:spcBef>
                <a:spcPct val="0"/>
              </a:spcBef>
              <a:buNone/>
            </a:pPr>
            <a:r>
              <a:rPr lang="en-US" sz="1750" kern="1200" dirty="0">
                <a:solidFill>
                  <a:schemeClr val="tx1"/>
                </a:solidFill>
              </a:rPr>
              <a:t>Inventory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7016153-22BB-482D-98B0-F3FD6E722376}"/>
              </a:ext>
            </a:extLst>
          </p:cNvPr>
          <p:cNvSpPr/>
          <p:nvPr/>
        </p:nvSpPr>
        <p:spPr>
          <a:xfrm>
            <a:off x="296053" y="3505200"/>
            <a:ext cx="1514207" cy="1514207"/>
          </a:xfrm>
          <a:custGeom>
            <a:avLst/>
            <a:gdLst>
              <a:gd name="connsiteX0" fmla="*/ 0 w 1514207"/>
              <a:gd name="connsiteY0" fmla="*/ 757104 h 1514207"/>
              <a:gd name="connsiteX1" fmla="*/ 757104 w 1514207"/>
              <a:gd name="connsiteY1" fmla="*/ 0 h 1514207"/>
              <a:gd name="connsiteX2" fmla="*/ 1514208 w 1514207"/>
              <a:gd name="connsiteY2" fmla="*/ 757104 h 1514207"/>
              <a:gd name="connsiteX3" fmla="*/ 757104 w 1514207"/>
              <a:gd name="connsiteY3" fmla="*/ 1514208 h 1514207"/>
              <a:gd name="connsiteX4" fmla="*/ 0 w 1514207"/>
              <a:gd name="connsiteY4" fmla="*/ 757104 h 151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207" h="1514207">
                <a:moveTo>
                  <a:pt x="0" y="757104"/>
                </a:moveTo>
                <a:cubicBezTo>
                  <a:pt x="0" y="338967"/>
                  <a:pt x="338967" y="0"/>
                  <a:pt x="757104" y="0"/>
                </a:cubicBezTo>
                <a:cubicBezTo>
                  <a:pt x="1175241" y="0"/>
                  <a:pt x="1514208" y="338967"/>
                  <a:pt x="1514208" y="757104"/>
                </a:cubicBezTo>
                <a:cubicBezTo>
                  <a:pt x="1514208" y="1175241"/>
                  <a:pt x="1175241" y="1514208"/>
                  <a:pt x="757104" y="1514208"/>
                </a:cubicBezTo>
                <a:cubicBezTo>
                  <a:pt x="338967" y="1514208"/>
                  <a:pt x="0" y="1175241"/>
                  <a:pt x="0" y="757104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3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5880" tIns="245880" rIns="245880" bIns="24588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>
                <a:solidFill>
                  <a:schemeClr val="tx1"/>
                </a:solidFill>
              </a:rPr>
              <a:t>Buildings Facilities</a:t>
            </a:r>
          </a:p>
        </p:txBody>
      </p:sp>
    </p:spTree>
    <p:extLst>
      <p:ext uri="{BB962C8B-B14F-4D97-AF65-F5344CB8AC3E}">
        <p14:creationId xmlns:p14="http://schemas.microsoft.com/office/powerpoint/2010/main" val="206652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CE2A43-0F2E-4025-8029-05043E841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582" y="2011337"/>
            <a:ext cx="1867559" cy="232433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5FC1173-8D49-4083-A8C5-4FF96DB68549}"/>
              </a:ext>
            </a:extLst>
          </p:cNvPr>
          <p:cNvSpPr/>
          <p:nvPr/>
        </p:nvSpPr>
        <p:spPr>
          <a:xfrm>
            <a:off x="1856456" y="1533080"/>
            <a:ext cx="3087394" cy="1828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FB2D78-84AF-40C1-B996-35085DD2D576}"/>
              </a:ext>
            </a:extLst>
          </p:cNvPr>
          <p:cNvSpPr/>
          <p:nvPr/>
        </p:nvSpPr>
        <p:spPr>
          <a:xfrm>
            <a:off x="1933773" y="3051714"/>
            <a:ext cx="2284217" cy="56328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67"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7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3DF652-D603-4915-A8B5-1F4911E33D83}"/>
              </a:ext>
            </a:extLst>
          </p:cNvPr>
          <p:cNvSpPr/>
          <p:nvPr/>
        </p:nvSpPr>
        <p:spPr>
          <a:xfrm>
            <a:off x="98935" y="775977"/>
            <a:ext cx="1514207" cy="1514207"/>
          </a:xfrm>
          <a:custGeom>
            <a:avLst/>
            <a:gdLst>
              <a:gd name="connsiteX0" fmla="*/ 0 w 1514207"/>
              <a:gd name="connsiteY0" fmla="*/ 757104 h 1514207"/>
              <a:gd name="connsiteX1" fmla="*/ 757104 w 1514207"/>
              <a:gd name="connsiteY1" fmla="*/ 0 h 1514207"/>
              <a:gd name="connsiteX2" fmla="*/ 1514208 w 1514207"/>
              <a:gd name="connsiteY2" fmla="*/ 757104 h 1514207"/>
              <a:gd name="connsiteX3" fmla="*/ 757104 w 1514207"/>
              <a:gd name="connsiteY3" fmla="*/ 1514208 h 1514207"/>
              <a:gd name="connsiteX4" fmla="*/ 0 w 1514207"/>
              <a:gd name="connsiteY4" fmla="*/ 757104 h 151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207" h="1514207">
                <a:moveTo>
                  <a:pt x="0" y="757104"/>
                </a:moveTo>
                <a:cubicBezTo>
                  <a:pt x="0" y="338967"/>
                  <a:pt x="338967" y="0"/>
                  <a:pt x="757104" y="0"/>
                </a:cubicBezTo>
                <a:cubicBezTo>
                  <a:pt x="1175241" y="0"/>
                  <a:pt x="1514208" y="338967"/>
                  <a:pt x="1514208" y="757104"/>
                </a:cubicBezTo>
                <a:cubicBezTo>
                  <a:pt x="1514208" y="1175241"/>
                  <a:pt x="1175241" y="1514208"/>
                  <a:pt x="757104" y="1514208"/>
                </a:cubicBezTo>
                <a:cubicBezTo>
                  <a:pt x="338967" y="1514208"/>
                  <a:pt x="0" y="1175241"/>
                  <a:pt x="0" y="757104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3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5880" tIns="245880" rIns="245880" bIns="245880" numCol="1" spcCol="1270" anchor="ctr" anchorCtr="0">
            <a:noAutofit/>
          </a:bodyPr>
          <a:lstStyle/>
          <a:p>
            <a:pPr marL="0" lvl="0" indent="0" algn="ctr" defTabSz="844550">
              <a:spcBef>
                <a:spcPct val="0"/>
              </a:spcBef>
              <a:buNone/>
            </a:pPr>
            <a:r>
              <a:rPr lang="en-US" sz="1750" kern="1200" dirty="0">
                <a:solidFill>
                  <a:schemeClr val="tx1"/>
                </a:solidFill>
              </a:rPr>
              <a:t>Pedestrian</a:t>
            </a:r>
          </a:p>
          <a:p>
            <a:pPr marL="0" lvl="0" indent="0" algn="ctr" defTabSz="844550">
              <a:spcBef>
                <a:spcPct val="0"/>
              </a:spcBef>
              <a:buNone/>
            </a:pPr>
            <a:r>
              <a:rPr lang="en-US" sz="1750" dirty="0">
                <a:solidFill>
                  <a:schemeClr val="tx1"/>
                </a:solidFill>
              </a:rPr>
              <a:t>Access</a:t>
            </a:r>
          </a:p>
          <a:p>
            <a:pPr marL="0" lvl="0" indent="0" algn="ctr" defTabSz="844550">
              <a:spcBef>
                <a:spcPct val="0"/>
              </a:spcBef>
              <a:buNone/>
            </a:pPr>
            <a:r>
              <a:rPr lang="en-US" sz="1750" kern="1200" dirty="0">
                <a:solidFill>
                  <a:schemeClr val="tx1"/>
                </a:solidFill>
              </a:rPr>
              <a:t>Inventory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A32F9F2-EF53-42FE-9DB6-980318674C08}"/>
              </a:ext>
            </a:extLst>
          </p:cNvPr>
          <p:cNvSpPr/>
          <p:nvPr/>
        </p:nvSpPr>
        <p:spPr>
          <a:xfrm>
            <a:off x="2606582" y="2989879"/>
            <a:ext cx="878240" cy="878240"/>
          </a:xfrm>
          <a:custGeom>
            <a:avLst/>
            <a:gdLst>
              <a:gd name="connsiteX0" fmla="*/ 116411 w 878240"/>
              <a:gd name="connsiteY0" fmla="*/ 335839 h 878240"/>
              <a:gd name="connsiteX1" fmla="*/ 335839 w 878240"/>
              <a:gd name="connsiteY1" fmla="*/ 335839 h 878240"/>
              <a:gd name="connsiteX2" fmla="*/ 335839 w 878240"/>
              <a:gd name="connsiteY2" fmla="*/ 116411 h 878240"/>
              <a:gd name="connsiteX3" fmla="*/ 542401 w 878240"/>
              <a:gd name="connsiteY3" fmla="*/ 116411 h 878240"/>
              <a:gd name="connsiteX4" fmla="*/ 542401 w 878240"/>
              <a:gd name="connsiteY4" fmla="*/ 335839 h 878240"/>
              <a:gd name="connsiteX5" fmla="*/ 761829 w 878240"/>
              <a:gd name="connsiteY5" fmla="*/ 335839 h 878240"/>
              <a:gd name="connsiteX6" fmla="*/ 761829 w 878240"/>
              <a:gd name="connsiteY6" fmla="*/ 542401 h 878240"/>
              <a:gd name="connsiteX7" fmla="*/ 542401 w 878240"/>
              <a:gd name="connsiteY7" fmla="*/ 542401 h 878240"/>
              <a:gd name="connsiteX8" fmla="*/ 542401 w 878240"/>
              <a:gd name="connsiteY8" fmla="*/ 761829 h 878240"/>
              <a:gd name="connsiteX9" fmla="*/ 335839 w 878240"/>
              <a:gd name="connsiteY9" fmla="*/ 761829 h 878240"/>
              <a:gd name="connsiteX10" fmla="*/ 335839 w 878240"/>
              <a:gd name="connsiteY10" fmla="*/ 542401 h 878240"/>
              <a:gd name="connsiteX11" fmla="*/ 116411 w 878240"/>
              <a:gd name="connsiteY11" fmla="*/ 542401 h 878240"/>
              <a:gd name="connsiteX12" fmla="*/ 116411 w 878240"/>
              <a:gd name="connsiteY12" fmla="*/ 335839 h 87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8240" h="878240">
                <a:moveTo>
                  <a:pt x="116411" y="335839"/>
                </a:moveTo>
                <a:lnTo>
                  <a:pt x="335839" y="335839"/>
                </a:lnTo>
                <a:lnTo>
                  <a:pt x="335839" y="116411"/>
                </a:lnTo>
                <a:lnTo>
                  <a:pt x="542401" y="116411"/>
                </a:lnTo>
                <a:lnTo>
                  <a:pt x="542401" y="335839"/>
                </a:lnTo>
                <a:lnTo>
                  <a:pt x="761829" y="335839"/>
                </a:lnTo>
                <a:lnTo>
                  <a:pt x="761829" y="542401"/>
                </a:lnTo>
                <a:lnTo>
                  <a:pt x="542401" y="542401"/>
                </a:lnTo>
                <a:lnTo>
                  <a:pt x="542401" y="761829"/>
                </a:lnTo>
                <a:lnTo>
                  <a:pt x="335839" y="761829"/>
                </a:lnTo>
                <a:lnTo>
                  <a:pt x="335839" y="542401"/>
                </a:lnTo>
                <a:lnTo>
                  <a:pt x="116411" y="542401"/>
                </a:lnTo>
                <a:lnTo>
                  <a:pt x="116411" y="33583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6411" tIns="335839" rIns="116411" bIns="335839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kern="1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F8F104C-306D-44EC-9D83-F99A41653BD7}"/>
              </a:ext>
            </a:extLst>
          </p:cNvPr>
          <p:cNvSpPr/>
          <p:nvPr/>
        </p:nvSpPr>
        <p:spPr>
          <a:xfrm>
            <a:off x="103904" y="4657993"/>
            <a:ext cx="1514207" cy="1514207"/>
          </a:xfrm>
          <a:custGeom>
            <a:avLst/>
            <a:gdLst>
              <a:gd name="connsiteX0" fmla="*/ 0 w 1514207"/>
              <a:gd name="connsiteY0" fmla="*/ 757104 h 1514207"/>
              <a:gd name="connsiteX1" fmla="*/ 757104 w 1514207"/>
              <a:gd name="connsiteY1" fmla="*/ 0 h 1514207"/>
              <a:gd name="connsiteX2" fmla="*/ 1514208 w 1514207"/>
              <a:gd name="connsiteY2" fmla="*/ 757104 h 1514207"/>
              <a:gd name="connsiteX3" fmla="*/ 757104 w 1514207"/>
              <a:gd name="connsiteY3" fmla="*/ 1514208 h 1514207"/>
              <a:gd name="connsiteX4" fmla="*/ 0 w 1514207"/>
              <a:gd name="connsiteY4" fmla="*/ 757104 h 151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207" h="1514207">
                <a:moveTo>
                  <a:pt x="0" y="757104"/>
                </a:moveTo>
                <a:cubicBezTo>
                  <a:pt x="0" y="338967"/>
                  <a:pt x="338967" y="0"/>
                  <a:pt x="757104" y="0"/>
                </a:cubicBezTo>
                <a:cubicBezTo>
                  <a:pt x="1175241" y="0"/>
                  <a:pt x="1514208" y="338967"/>
                  <a:pt x="1514208" y="757104"/>
                </a:cubicBezTo>
                <a:cubicBezTo>
                  <a:pt x="1514208" y="1175241"/>
                  <a:pt x="1175241" y="1514208"/>
                  <a:pt x="757104" y="1514208"/>
                </a:cubicBezTo>
                <a:cubicBezTo>
                  <a:pt x="338967" y="1514208"/>
                  <a:pt x="0" y="1175241"/>
                  <a:pt x="0" y="757104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3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5880" tIns="245880" rIns="245880" bIns="24588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>
                <a:solidFill>
                  <a:schemeClr val="tx1"/>
                </a:solidFill>
              </a:rPr>
              <a:t>Buildings Facilities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ABA43C8-50CE-4C75-A581-753DDC177C54}"/>
              </a:ext>
            </a:extLst>
          </p:cNvPr>
          <p:cNvSpPr/>
          <p:nvPr/>
        </p:nvSpPr>
        <p:spPr>
          <a:xfrm>
            <a:off x="5207725" y="3135406"/>
            <a:ext cx="573511" cy="563285"/>
          </a:xfrm>
          <a:custGeom>
            <a:avLst/>
            <a:gdLst>
              <a:gd name="connsiteX0" fmla="*/ 0 w 573511"/>
              <a:gd name="connsiteY0" fmla="*/ 112657 h 563285"/>
              <a:gd name="connsiteX1" fmla="*/ 291869 w 573511"/>
              <a:gd name="connsiteY1" fmla="*/ 112657 h 563285"/>
              <a:gd name="connsiteX2" fmla="*/ 291869 w 573511"/>
              <a:gd name="connsiteY2" fmla="*/ 0 h 563285"/>
              <a:gd name="connsiteX3" fmla="*/ 573511 w 573511"/>
              <a:gd name="connsiteY3" fmla="*/ 281643 h 563285"/>
              <a:gd name="connsiteX4" fmla="*/ 291869 w 573511"/>
              <a:gd name="connsiteY4" fmla="*/ 563285 h 563285"/>
              <a:gd name="connsiteX5" fmla="*/ 291869 w 573511"/>
              <a:gd name="connsiteY5" fmla="*/ 450628 h 563285"/>
              <a:gd name="connsiteX6" fmla="*/ 0 w 573511"/>
              <a:gd name="connsiteY6" fmla="*/ 450628 h 563285"/>
              <a:gd name="connsiteX7" fmla="*/ 0 w 573511"/>
              <a:gd name="connsiteY7" fmla="*/ 112657 h 56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511" h="563285">
                <a:moveTo>
                  <a:pt x="0" y="112657"/>
                </a:moveTo>
                <a:lnTo>
                  <a:pt x="291869" y="112657"/>
                </a:lnTo>
                <a:lnTo>
                  <a:pt x="291869" y="0"/>
                </a:lnTo>
                <a:lnTo>
                  <a:pt x="573511" y="281643"/>
                </a:lnTo>
                <a:lnTo>
                  <a:pt x="291869" y="563285"/>
                </a:lnTo>
                <a:lnTo>
                  <a:pt x="291869" y="450628"/>
                </a:lnTo>
                <a:lnTo>
                  <a:pt x="0" y="450628"/>
                </a:lnTo>
                <a:lnTo>
                  <a:pt x="0" y="11265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2657" rIns="168985" bIns="11265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kern="1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968A7BA-61F9-4CA8-BEC3-A89E4DE649E6}"/>
              </a:ext>
            </a:extLst>
          </p:cNvPr>
          <p:cNvSpPr/>
          <p:nvPr/>
        </p:nvSpPr>
        <p:spPr>
          <a:xfrm>
            <a:off x="3554387" y="2671896"/>
            <a:ext cx="1514207" cy="1514207"/>
          </a:xfrm>
          <a:custGeom>
            <a:avLst/>
            <a:gdLst>
              <a:gd name="connsiteX0" fmla="*/ 0 w 1514207"/>
              <a:gd name="connsiteY0" fmla="*/ 757104 h 1514207"/>
              <a:gd name="connsiteX1" fmla="*/ 757104 w 1514207"/>
              <a:gd name="connsiteY1" fmla="*/ 0 h 1514207"/>
              <a:gd name="connsiteX2" fmla="*/ 1514208 w 1514207"/>
              <a:gd name="connsiteY2" fmla="*/ 757104 h 1514207"/>
              <a:gd name="connsiteX3" fmla="*/ 757104 w 1514207"/>
              <a:gd name="connsiteY3" fmla="*/ 1514208 h 1514207"/>
              <a:gd name="connsiteX4" fmla="*/ 0 w 1514207"/>
              <a:gd name="connsiteY4" fmla="*/ 757104 h 151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207" h="1514207">
                <a:moveTo>
                  <a:pt x="0" y="757104"/>
                </a:moveTo>
                <a:cubicBezTo>
                  <a:pt x="0" y="338967"/>
                  <a:pt x="338967" y="0"/>
                  <a:pt x="757104" y="0"/>
                </a:cubicBezTo>
                <a:cubicBezTo>
                  <a:pt x="1175241" y="0"/>
                  <a:pt x="1514208" y="338967"/>
                  <a:pt x="1514208" y="757104"/>
                </a:cubicBezTo>
                <a:cubicBezTo>
                  <a:pt x="1514208" y="1175241"/>
                  <a:pt x="1175241" y="1514208"/>
                  <a:pt x="757104" y="1514208"/>
                </a:cubicBezTo>
                <a:cubicBezTo>
                  <a:pt x="338967" y="1514208"/>
                  <a:pt x="0" y="1175241"/>
                  <a:pt x="0" y="757104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3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5880" tIns="245880" rIns="245880" bIns="24588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dirty="0">
                <a:solidFill>
                  <a:schemeClr val="tx1"/>
                </a:solidFill>
              </a:rPr>
              <a:t>Policy Practice Services</a:t>
            </a:r>
            <a:endParaRPr lang="en-US" sz="1900" kern="1200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A4BF321-052F-4DB4-AB57-594B5C8B6EE8}"/>
              </a:ext>
            </a:extLst>
          </p:cNvPr>
          <p:cNvSpPr/>
          <p:nvPr/>
        </p:nvSpPr>
        <p:spPr>
          <a:xfrm>
            <a:off x="953712" y="2611677"/>
            <a:ext cx="1643663" cy="1634644"/>
          </a:xfrm>
          <a:custGeom>
            <a:avLst/>
            <a:gdLst>
              <a:gd name="connsiteX0" fmla="*/ 0 w 1514207"/>
              <a:gd name="connsiteY0" fmla="*/ 757104 h 1514207"/>
              <a:gd name="connsiteX1" fmla="*/ 757104 w 1514207"/>
              <a:gd name="connsiteY1" fmla="*/ 0 h 1514207"/>
              <a:gd name="connsiteX2" fmla="*/ 1514208 w 1514207"/>
              <a:gd name="connsiteY2" fmla="*/ 757104 h 1514207"/>
              <a:gd name="connsiteX3" fmla="*/ 757104 w 1514207"/>
              <a:gd name="connsiteY3" fmla="*/ 1514208 h 1514207"/>
              <a:gd name="connsiteX4" fmla="*/ 0 w 1514207"/>
              <a:gd name="connsiteY4" fmla="*/ 757104 h 151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207" h="1514207">
                <a:moveTo>
                  <a:pt x="0" y="757104"/>
                </a:moveTo>
                <a:cubicBezTo>
                  <a:pt x="0" y="338967"/>
                  <a:pt x="338967" y="0"/>
                  <a:pt x="757104" y="0"/>
                </a:cubicBezTo>
                <a:cubicBezTo>
                  <a:pt x="1175241" y="0"/>
                  <a:pt x="1514208" y="338967"/>
                  <a:pt x="1514208" y="757104"/>
                </a:cubicBezTo>
                <a:cubicBezTo>
                  <a:pt x="1514208" y="1175241"/>
                  <a:pt x="1175241" y="1514208"/>
                  <a:pt x="757104" y="1514208"/>
                </a:cubicBezTo>
                <a:cubicBezTo>
                  <a:pt x="338967" y="1514208"/>
                  <a:pt x="0" y="1175241"/>
                  <a:pt x="0" y="757104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3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5880" tIns="245880" rIns="245880" bIns="24588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TCAP</a:t>
            </a:r>
          </a:p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>
                <a:solidFill>
                  <a:schemeClr val="tx1"/>
                </a:solidFill>
              </a:rPr>
              <a:t>Web Application</a:t>
            </a:r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3E4CCE9E-8D60-4BB0-8935-1B83FBBE5996}"/>
              </a:ext>
            </a:extLst>
          </p:cNvPr>
          <p:cNvSpPr/>
          <p:nvPr/>
        </p:nvSpPr>
        <p:spPr>
          <a:xfrm rot="19757120">
            <a:off x="1048257" y="2030732"/>
            <a:ext cx="457200" cy="878240"/>
          </a:xfrm>
          <a:prstGeom prst="upDownArrow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2657" rIns="168985" bIns="112657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 err="1">
              <a:solidFill>
                <a:schemeClr val="dk2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22" name="Arrow: Up-Down 21">
            <a:extLst>
              <a:ext uri="{FF2B5EF4-FFF2-40B4-BE49-F238E27FC236}">
                <a16:creationId xmlns:a16="http://schemas.microsoft.com/office/drawing/2014/main" id="{E4268C21-4F9E-483B-9F51-C4F5D74DB5FD}"/>
              </a:ext>
            </a:extLst>
          </p:cNvPr>
          <p:cNvSpPr/>
          <p:nvPr/>
        </p:nvSpPr>
        <p:spPr>
          <a:xfrm rot="12706389">
            <a:off x="1061621" y="3985738"/>
            <a:ext cx="457200" cy="878240"/>
          </a:xfrm>
          <a:prstGeom prst="upDownArrow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2657" rIns="168985" bIns="112657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 err="1">
              <a:solidFill>
                <a:schemeClr val="dk2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7DD3C-2E17-482F-B46E-C153181913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353" y="3742400"/>
            <a:ext cx="2002268" cy="202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088F2C-3838-47CC-8894-D7E2718F655A}"/>
              </a:ext>
            </a:extLst>
          </p:cNvPr>
          <p:cNvSpPr/>
          <p:nvPr/>
        </p:nvSpPr>
        <p:spPr>
          <a:xfrm>
            <a:off x="2556227" y="1174868"/>
            <a:ext cx="1752600" cy="8782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ADA Liaisons</a:t>
            </a:r>
          </a:p>
        </p:txBody>
      </p:sp>
    </p:spTree>
    <p:extLst>
      <p:ext uri="{BB962C8B-B14F-4D97-AF65-F5344CB8AC3E}">
        <p14:creationId xmlns:p14="http://schemas.microsoft.com/office/powerpoint/2010/main" val="171786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3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61" name="Object 6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1C2697-2461-41EF-9E77-895365772B8B}"/>
              </a:ext>
            </a:extLst>
          </p:cNvPr>
          <p:cNvSpPr txBox="1"/>
          <p:nvPr/>
        </p:nvSpPr>
        <p:spPr>
          <a:xfrm>
            <a:off x="533400" y="838200"/>
            <a:ext cx="8178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District Engagement Overview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1 – District support, capture changes from original inventory, create processes internally, plan projects, training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2 – Field analysis and verification, inspection oversight / training / best practices, additional inventory not included in TCAP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3 – Field design support services</a:t>
            </a:r>
          </a:p>
        </p:txBody>
      </p: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585DE493-D66B-4075-A763-13BF8B1260E5}"/>
              </a:ext>
            </a:extLst>
          </p:cNvPr>
          <p:cNvSpPr/>
          <p:nvPr/>
        </p:nvSpPr>
        <p:spPr>
          <a:xfrm rot="5400000">
            <a:off x="-1955800" y="3314700"/>
            <a:ext cx="4876800" cy="838200"/>
          </a:xfrm>
          <a:prstGeom prst="stripedRightArrow">
            <a:avLst>
              <a:gd name="adj1" fmla="val 54453"/>
              <a:gd name="adj2" fmla="val 50000"/>
            </a:avLst>
          </a:prstGeom>
          <a:solidFill>
            <a:srgbClr val="0C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667536-B5A3-497A-A175-5CFB0DA39CBB}"/>
              </a:ext>
            </a:extLst>
          </p:cNvPr>
          <p:cNvSpPr txBox="1"/>
          <p:nvPr/>
        </p:nvSpPr>
        <p:spPr>
          <a:xfrm>
            <a:off x="659363" y="3352800"/>
            <a:ext cx="8178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Phase 1 Training Overview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sz="1600" dirty="0">
                <a:solidFill>
                  <a:srgbClr val="00B050"/>
                </a:solidFill>
              </a:rPr>
              <a:t>101 TCAP Analysis and Planning</a:t>
            </a:r>
          </a:p>
          <a:p>
            <a:pPr lvl="1"/>
            <a:r>
              <a:rPr lang="en-US" sz="1600" dirty="0">
                <a:solidFill>
                  <a:srgbClr val="00B050"/>
                </a:solidFill>
              </a:rPr>
              <a:t>Audience: All project stakeholders responsible for scoping, limits, and estimation</a:t>
            </a:r>
          </a:p>
          <a:p>
            <a:pPr lvl="1"/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dirty="0">
                <a:solidFill>
                  <a:srgbClr val="00B050"/>
                </a:solidFill>
              </a:rPr>
              <a:t>102 TCAP Project Creation and Development</a:t>
            </a:r>
          </a:p>
          <a:p>
            <a:pPr lvl="1"/>
            <a:r>
              <a:rPr lang="en-US" sz="1600" dirty="0">
                <a:solidFill>
                  <a:srgbClr val="00B050"/>
                </a:solidFill>
              </a:rPr>
              <a:t>Audience: Staff responsible for review, design, planning, or tracking projects</a:t>
            </a:r>
          </a:p>
          <a:p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dirty="0">
                <a:solidFill>
                  <a:srgbClr val="00B050"/>
                </a:solidFill>
              </a:rPr>
              <a:t>103 TCAP Approvals and Reporting</a:t>
            </a:r>
          </a:p>
          <a:p>
            <a:pPr marL="457200"/>
            <a:r>
              <a:rPr lang="en-US" sz="1600" dirty="0">
                <a:solidFill>
                  <a:srgbClr val="00B050"/>
                </a:solidFill>
              </a:rPr>
              <a:t>Audience: Administrative delegates responsible for project acceptance and approval</a:t>
            </a:r>
          </a:p>
        </p:txBody>
      </p:sp>
    </p:spTree>
    <p:extLst>
      <p:ext uri="{BB962C8B-B14F-4D97-AF65-F5344CB8AC3E}">
        <p14:creationId xmlns:p14="http://schemas.microsoft.com/office/powerpoint/2010/main" val="38826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69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The State’s Commitment to Accessibility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9</a:t>
            </a:fld>
            <a:endParaRPr lang="en-US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23B7089-B43F-4E3A-A1B0-E7C529A4A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7917733"/>
              </p:ext>
            </p:extLst>
          </p:nvPr>
        </p:nvGraphicFramePr>
        <p:xfrm>
          <a:off x="76201" y="-1066800"/>
          <a:ext cx="8999456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Callout: Up Arrow 12">
            <a:extLst>
              <a:ext uri="{FF2B5EF4-FFF2-40B4-BE49-F238E27FC236}">
                <a16:creationId xmlns:a16="http://schemas.microsoft.com/office/drawing/2014/main" id="{D12F0CBD-3C1B-4042-8E4D-72CE1C35DF19}"/>
              </a:ext>
            </a:extLst>
          </p:cNvPr>
          <p:cNvSpPr/>
          <p:nvPr/>
        </p:nvSpPr>
        <p:spPr>
          <a:xfrm>
            <a:off x="7843664" y="1257265"/>
            <a:ext cx="1224136" cy="49533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57442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Today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4083EA-9628-404E-A475-557496581748}"/>
              </a:ext>
            </a:extLst>
          </p:cNvPr>
          <p:cNvSpPr txBox="1"/>
          <p:nvPr/>
        </p:nvSpPr>
        <p:spPr>
          <a:xfrm>
            <a:off x="125787" y="5715000"/>
            <a:ext cx="762785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TCAP Web Application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3546CF-E95A-4A04-A9D4-5A9F5F7A2F4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6293"/>
          <a:stretch/>
        </p:blipFill>
        <p:spPr>
          <a:xfrm>
            <a:off x="125787" y="1381425"/>
            <a:ext cx="7627858" cy="43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8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pkN5a.s0eIRQ1VajZeX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E1_nFA840OlZ.4Wz9RlB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UdFQdb3k6Pf0.tJe3aj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ZozDRwkUKmrwVY015d7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heme/theme1.xml><?xml version="1.0" encoding="utf-8"?>
<a:theme xmlns:a="http://schemas.openxmlformats.org/drawingml/2006/main" name="MASTER_powerpoint_template_STANDARD (2)">
  <a:themeElements>
    <a:clrScheme name="Custom 7">
      <a:dk1>
        <a:sysClr val="windowText" lastClr="000000"/>
      </a:dk1>
      <a:lt1>
        <a:sysClr val="window" lastClr="FFFFFF"/>
      </a:lt1>
      <a:dk2>
        <a:srgbClr val="E2E7EB"/>
      </a:dk2>
      <a:lt2>
        <a:srgbClr val="F9EFE0"/>
      </a:lt2>
      <a:accent1>
        <a:srgbClr val="0A1B2B"/>
      </a:accent1>
      <a:accent2>
        <a:srgbClr val="14385C"/>
      </a:accent2>
      <a:accent3>
        <a:srgbClr val="899BAD"/>
      </a:accent3>
      <a:accent4>
        <a:srgbClr val="925700"/>
      </a:accent4>
      <a:accent5>
        <a:srgbClr val="CC7A00"/>
      </a:accent5>
      <a:accent6>
        <a:srgbClr val="E5BC7F"/>
      </a:accent6>
      <a:hlink>
        <a:srgbClr val="042A45"/>
      </a:hlink>
      <a:folHlink>
        <a:srgbClr val="4D4D4D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200"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xDOT MASTER_MA.POTX" id="{AC7F1FF7-B88C-41AB-899D-ACF26F171AC0}" vid="{56082334-0EB4-4CAF-805A-DB5D6FFB1B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TxDOT MASTER_MA</Template>
  <TotalTime>6333</TotalTime>
  <Words>1153</Words>
  <Application>Microsoft Office PowerPoint</Application>
  <PresentationFormat>On-screen Show (4:3)</PresentationFormat>
  <Paragraphs>355</Paragraphs>
  <Slides>19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Franklin Gothic Book</vt:lpstr>
      <vt:lpstr>Franklin Gothic Demi</vt:lpstr>
      <vt:lpstr>Franklin Gothic Medium</vt:lpstr>
      <vt:lpstr>Wingdings</vt:lpstr>
      <vt:lpstr>MASTER_powerpoint_template_STANDARD (2)</vt:lpstr>
      <vt:lpstr>think-cell Slide</vt:lpstr>
      <vt:lpstr>Txdot comprehensive accessibility program district engagement – El PAso</vt:lpstr>
      <vt:lpstr>The State’s Commitment to Accessibility</vt:lpstr>
      <vt:lpstr>The State’s Commitment to Accessibility</vt:lpstr>
      <vt:lpstr>The State’s Commitment to Accessibility</vt:lpstr>
      <vt:lpstr>The State’s Commitment to Accessibility</vt:lpstr>
      <vt:lpstr>The State’s Commitment to Accessibility</vt:lpstr>
      <vt:lpstr>The State’s Commitment to Accessibility</vt:lpstr>
      <vt:lpstr>The State’s Commitment to Accessibility</vt:lpstr>
      <vt:lpstr>The State’s Commitment to Accessibility</vt:lpstr>
      <vt:lpstr>The State’s Commitment to Accessibility</vt:lpstr>
      <vt:lpstr>The State’s Commitment to Accessibility</vt:lpstr>
      <vt:lpstr>The State’s Commitment to Accessibility</vt:lpstr>
      <vt:lpstr>The State’s Commitment to Accessibility</vt:lpstr>
      <vt:lpstr>The State’s Commitment to Accessibility</vt:lpstr>
      <vt:lpstr>The State’s Commitment to Accessibility</vt:lpstr>
      <vt:lpstr>The State’s Commitment to Accessibility</vt:lpstr>
      <vt:lpstr>The State’s Commitment to Accessibility</vt:lpstr>
      <vt:lpstr>The State’s Commitment to Accessibility</vt:lpstr>
      <vt:lpstr>Question &amp; Answer Schedule</vt:lpstr>
    </vt:vector>
  </TitlesOfParts>
  <Company>TxDOT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Tyler</dc:creator>
  <cp:lastModifiedBy>John Tyler @PD</cp:lastModifiedBy>
  <cp:revision>241</cp:revision>
  <cp:lastPrinted>2020-02-12T02:16:21Z</cp:lastPrinted>
  <dcterms:created xsi:type="dcterms:W3CDTF">2016-11-08T00:47:12Z</dcterms:created>
  <dcterms:modified xsi:type="dcterms:W3CDTF">2023-01-20T00:02:12Z</dcterms:modified>
</cp:coreProperties>
</file>